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6"/>
  </p:notesMasterIdLst>
  <p:sldIdLst>
    <p:sldId id="256" r:id="rId2"/>
    <p:sldId id="257" r:id="rId3"/>
    <p:sldId id="260" r:id="rId4"/>
    <p:sldId id="261" r:id="rId5"/>
    <p:sldId id="262" r:id="rId6"/>
    <p:sldId id="265" r:id="rId7"/>
    <p:sldId id="266" r:id="rId8"/>
    <p:sldId id="267" r:id="rId9"/>
    <p:sldId id="268" r:id="rId10"/>
    <p:sldId id="279" r:id="rId11"/>
    <p:sldId id="270" r:id="rId12"/>
    <p:sldId id="271" r:id="rId13"/>
    <p:sldId id="274" r:id="rId14"/>
    <p:sldId id="272" r:id="rId15"/>
    <p:sldId id="263" r:id="rId16"/>
    <p:sldId id="264" r:id="rId17"/>
    <p:sldId id="273" r:id="rId18"/>
    <p:sldId id="275" r:id="rId19"/>
    <p:sldId id="276" r:id="rId20"/>
    <p:sldId id="277" r:id="rId21"/>
    <p:sldId id="278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300" r:id="rId39"/>
    <p:sldId id="297" r:id="rId40"/>
    <p:sldId id="298" r:id="rId41"/>
    <p:sldId id="301" r:id="rId42"/>
    <p:sldId id="299" r:id="rId43"/>
    <p:sldId id="288" r:id="rId44"/>
    <p:sldId id="259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aiting" id="{44585E24-B304-4BE5-8888-76F6F8DC452C}">
          <p14:sldIdLst>
            <p14:sldId id="256"/>
            <p14:sldId id="257"/>
            <p14:sldId id="260"/>
            <p14:sldId id="261"/>
            <p14:sldId id="262"/>
            <p14:sldId id="265"/>
            <p14:sldId id="266"/>
            <p14:sldId id="267"/>
            <p14:sldId id="268"/>
            <p14:sldId id="279"/>
            <p14:sldId id="270"/>
            <p14:sldId id="271"/>
            <p14:sldId id="274"/>
            <p14:sldId id="272"/>
            <p14:sldId id="263"/>
            <p14:sldId id="264"/>
            <p14:sldId id="273"/>
            <p14:sldId id="275"/>
            <p14:sldId id="276"/>
            <p14:sldId id="277"/>
            <p14:sldId id="278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300"/>
            <p14:sldId id="297"/>
            <p14:sldId id="298"/>
            <p14:sldId id="301"/>
            <p14:sldId id="299"/>
            <p14:sldId id="288"/>
            <p14:sldId id="25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F059"/>
    <a:srgbClr val="8CC600"/>
    <a:srgbClr val="11FF3E"/>
    <a:srgbClr val="61F573"/>
    <a:srgbClr val="00AEEF"/>
    <a:srgbClr val="0000FF"/>
    <a:srgbClr val="66FFFF"/>
    <a:srgbClr val="1E334A"/>
    <a:srgbClr val="1C1C1C"/>
    <a:srgbClr val="9100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2" autoAdjust="0"/>
    <p:restoredTop sz="93789" autoAdjust="0"/>
  </p:normalViewPr>
  <p:slideViewPr>
    <p:cSldViewPr>
      <p:cViewPr>
        <p:scale>
          <a:sx n="100" d="100"/>
          <a:sy n="100" d="100"/>
        </p:scale>
        <p:origin x="-1944" y="-3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811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22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jpe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eg>
</file>

<file path=ppt/media/image25.png>
</file>

<file path=ppt/media/image26.jpg>
</file>

<file path=ppt/media/image27.png>
</file>

<file path=ppt/media/image28.pn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eg>
</file>

<file path=ppt/media/image46.jpg>
</file>

<file path=ppt/media/image47.jpg>
</file>

<file path=ppt/media/image48.jpg>
</file>

<file path=ppt/media/image49.jpg>
</file>

<file path=ppt/media/image5.jpeg>
</file>

<file path=ppt/media/image50.jpg>
</file>

<file path=ppt/media/image51.pn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A9980-02F9-461D-859E-147D4F3FB686}" type="datetimeFigureOut">
              <a:rPr lang="en-US" smtClean="0"/>
              <a:pPr/>
              <a:t>11/29/2012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14800" y="533400"/>
            <a:ext cx="2540000" cy="1905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2438400"/>
            <a:ext cx="5486400" cy="601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049DC-B1E1-4FBB-BCB3-6C85470F2A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735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0049DC-B1E1-4FBB-BCB3-6C85470F2AE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14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 userDrawn="1"/>
        </p:nvSpPr>
        <p:spPr>
          <a:xfrm>
            <a:off x="219076" y="144463"/>
            <a:ext cx="8687517" cy="922337"/>
          </a:xfrm>
          <a:prstGeom prst="rect">
            <a:avLst/>
          </a:prstGeom>
        </p:spPr>
        <p:txBody>
          <a:bodyPr anchor="ctr"/>
          <a:lstStyle>
            <a:lvl1pPr algn="l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4800" b="0" i="0" u="none" strike="noStrike" kern="4100" cap="none" spc="-100" normalizeH="0" baseline="0" noProof="0">
                <a:ln w="11430"/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4"/>
          <p:cNvSpPr txBox="1">
            <a:spLocks/>
          </p:cNvSpPr>
          <p:nvPr userDrawn="1"/>
        </p:nvSpPr>
        <p:spPr>
          <a:xfrm>
            <a:off x="228600" y="1295400"/>
            <a:ext cx="8686800" cy="5029200"/>
          </a:xfrm>
          <a:prstGeom prst="rect">
            <a:avLst/>
          </a:prstGeom>
        </p:spPr>
        <p:txBody>
          <a:bodyPr/>
          <a:lstStyle>
            <a:lvl1pPr marL="360000" indent="-360000" algn="l" defTabSz="914363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3600" b="0" kern="0" spc="-1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702900" indent="-34290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b="0" kern="1200" spc="-7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Segoe UI" pitchFamily="34" charset="0"/>
                <a:cs typeface="Segoe UI" pitchFamily="34" charset="0"/>
              </a:defRPr>
            </a:lvl2pPr>
            <a:lvl3pPr marL="914400" indent="-180000" algn="l" defTabSz="914363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b="0" kern="1200" spc="-7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Segoe UI" pitchFamily="34" charset="0"/>
                <a:cs typeface="Segoe UI" pitchFamily="34" charset="0"/>
              </a:defRPr>
            </a:lvl3pPr>
            <a:lvl4pPr marL="1200150" indent="-285750" algn="l" defTabSz="914363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b="0" kern="1200" spc="-7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Segoe UI" pitchFamily="34" charset="0"/>
                <a:cs typeface="Segoe UI" pitchFamily="34" charset="0"/>
              </a:defRPr>
            </a:lvl4pPr>
            <a:lvl5pPr marL="1485900" indent="-285750" algn="l" defTabSz="914363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b="0" kern="1200" spc="-7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Segoe UI" pitchFamily="34" charset="0"/>
                <a:cs typeface="Segoe UI" pitchFamily="34" charset="0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Sub topic	</a:t>
            </a:r>
          </a:p>
          <a:p>
            <a:pPr lvl="2"/>
            <a:r>
              <a:rPr lang="en-US" dirty="0" smtClean="0"/>
              <a:t>Sub sub topic</a:t>
            </a:r>
          </a:p>
          <a:p>
            <a:pPr lvl="3"/>
            <a:r>
              <a:rPr lang="en-US" dirty="0" smtClean="0"/>
              <a:t>Sub </a:t>
            </a:r>
            <a:r>
              <a:rPr lang="en-US" dirty="0" err="1" smtClean="0"/>
              <a:t>sub</a:t>
            </a:r>
            <a:r>
              <a:rPr lang="en-US" dirty="0" smtClean="0"/>
              <a:t> </a:t>
            </a:r>
            <a:r>
              <a:rPr lang="en-US" dirty="0" err="1" smtClean="0"/>
              <a:t>sub</a:t>
            </a:r>
            <a:r>
              <a:rPr lang="en-US" dirty="0" smtClean="0"/>
              <a:t> topic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8616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533400"/>
            <a:ext cx="8001000" cy="13716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7200" b="0" i="0" u="none" strike="noStrike" kern="1200" cap="none" spc="-250" normalizeH="0" baseline="0" noProof="0" dirty="0">
                <a:ln w="11430"/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1905000"/>
            <a:ext cx="8001000" cy="3585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2400" b="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egoe UI Semibold" pitchFamily="34" charset="0"/>
                <a:ea typeface="Segoe UI" pitchFamily="34" charset="0"/>
                <a:cs typeface="Segoe UI" pitchFamily="34" charset="0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Section sub-title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876800"/>
            <a:ext cx="257175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505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6040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2408"/>
            <a:ext cx="9220200" cy="685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84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sRemi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" y="0"/>
            <a:ext cx="9132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48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fault Right 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1412058" y="1422175"/>
            <a:ext cx="2895600" cy="2133600"/>
          </a:xfrm>
          <a:prstGeom prst="rect">
            <a:avLst/>
          </a:prstGeom>
          <a:solidFill>
            <a:srgbClr val="00AEF9"/>
          </a:soli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1" name="Content Placeholder 3"/>
          <p:cNvSpPr>
            <a:spLocks noGrp="1" noChangeAspect="1"/>
          </p:cNvSpPr>
          <p:nvPr>
            <p:ph sz="quarter" idx="13"/>
          </p:nvPr>
        </p:nvSpPr>
        <p:spPr>
          <a:xfrm>
            <a:off x="1496350" y="1514559"/>
            <a:ext cx="2727016" cy="15240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12" name="Content Placeholder 3"/>
          <p:cNvSpPr>
            <a:spLocks noGrp="1" noChangeAspect="1"/>
          </p:cNvSpPr>
          <p:nvPr>
            <p:ph sz="quarter" idx="14" hasCustomPrompt="1"/>
          </p:nvPr>
        </p:nvSpPr>
        <p:spPr>
          <a:xfrm>
            <a:off x="1504442" y="3114759"/>
            <a:ext cx="2710832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  <p:sp>
        <p:nvSpPr>
          <p:cNvPr id="16" name="Rectangle 15"/>
          <p:cNvSpPr/>
          <p:nvPr userDrawn="1"/>
        </p:nvSpPr>
        <p:spPr bwMode="auto">
          <a:xfrm>
            <a:off x="4644826" y="1422175"/>
            <a:ext cx="2895600" cy="2133600"/>
          </a:xfrm>
          <a:prstGeom prst="rect">
            <a:avLst/>
          </a:prstGeom>
          <a:solidFill>
            <a:srgbClr val="00AEF9"/>
          </a:soli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7" name="Content Placeholder 3"/>
          <p:cNvSpPr>
            <a:spLocks noGrp="1" noChangeAspect="1"/>
          </p:cNvSpPr>
          <p:nvPr>
            <p:ph sz="quarter" idx="17"/>
          </p:nvPr>
        </p:nvSpPr>
        <p:spPr>
          <a:xfrm>
            <a:off x="4729118" y="1514559"/>
            <a:ext cx="2727016" cy="15240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18" name="Content Placeholder 3"/>
          <p:cNvSpPr>
            <a:spLocks noGrp="1" noChangeAspect="1"/>
          </p:cNvSpPr>
          <p:nvPr>
            <p:ph sz="quarter" idx="18" hasCustomPrompt="1"/>
          </p:nvPr>
        </p:nvSpPr>
        <p:spPr>
          <a:xfrm>
            <a:off x="4737210" y="3114759"/>
            <a:ext cx="2710832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  <p:sp>
        <p:nvSpPr>
          <p:cNvPr id="22" name="Rectangle 21"/>
          <p:cNvSpPr/>
          <p:nvPr userDrawn="1"/>
        </p:nvSpPr>
        <p:spPr bwMode="auto">
          <a:xfrm>
            <a:off x="1412058" y="3870016"/>
            <a:ext cx="2895600" cy="2133600"/>
          </a:xfrm>
          <a:prstGeom prst="rect">
            <a:avLst/>
          </a:prstGeom>
          <a:solidFill>
            <a:srgbClr val="00AEF9"/>
          </a:soli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3" name="Content Placeholder 3"/>
          <p:cNvSpPr>
            <a:spLocks noGrp="1" noChangeAspect="1"/>
          </p:cNvSpPr>
          <p:nvPr>
            <p:ph sz="quarter" idx="19"/>
          </p:nvPr>
        </p:nvSpPr>
        <p:spPr>
          <a:xfrm>
            <a:off x="1496350" y="3962400"/>
            <a:ext cx="2727016" cy="15240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24" name="Content Placeholder 3"/>
          <p:cNvSpPr>
            <a:spLocks noGrp="1" noChangeAspect="1"/>
          </p:cNvSpPr>
          <p:nvPr>
            <p:ph sz="quarter" idx="20" hasCustomPrompt="1"/>
          </p:nvPr>
        </p:nvSpPr>
        <p:spPr>
          <a:xfrm>
            <a:off x="1504442" y="5562600"/>
            <a:ext cx="2710832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  <p:sp>
        <p:nvSpPr>
          <p:cNvPr id="25" name="Rectangle 24"/>
          <p:cNvSpPr/>
          <p:nvPr userDrawn="1"/>
        </p:nvSpPr>
        <p:spPr bwMode="auto">
          <a:xfrm>
            <a:off x="4644826" y="3870016"/>
            <a:ext cx="2895600" cy="2133600"/>
          </a:xfrm>
          <a:prstGeom prst="rect">
            <a:avLst/>
          </a:prstGeom>
          <a:solidFill>
            <a:srgbClr val="00AEF9"/>
          </a:soli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6" name="Content Placeholder 3"/>
          <p:cNvSpPr>
            <a:spLocks noGrp="1" noChangeAspect="1"/>
          </p:cNvSpPr>
          <p:nvPr>
            <p:ph sz="quarter" idx="21"/>
          </p:nvPr>
        </p:nvSpPr>
        <p:spPr>
          <a:xfrm>
            <a:off x="4729118" y="3962400"/>
            <a:ext cx="2727016" cy="15240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27" name="Content Placeholder 3"/>
          <p:cNvSpPr>
            <a:spLocks noGrp="1" noChangeAspect="1"/>
          </p:cNvSpPr>
          <p:nvPr>
            <p:ph sz="quarter" idx="22" hasCustomPrompt="1"/>
          </p:nvPr>
        </p:nvSpPr>
        <p:spPr>
          <a:xfrm>
            <a:off x="4737210" y="5562600"/>
            <a:ext cx="2710832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9076" y="144463"/>
            <a:ext cx="8687517" cy="922337"/>
          </a:xfrm>
          <a:prstGeom prst="rect">
            <a:avLst/>
          </a:prstGeom>
        </p:spPr>
        <p:txBody>
          <a:bodyPr anchor="ctr"/>
          <a:lstStyle>
            <a:lvl1pPr>
              <a:defRPr kern="4100" baseline="0"/>
            </a:lvl1pPr>
          </a:lstStyle>
          <a:p>
            <a:r>
              <a:rPr lang="en-US" dirty="0" smtClean="0"/>
              <a:t>Click to edit Master title style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568122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1219200"/>
            <a:ext cx="8686800" cy="2743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latin typeface="+mj-lt"/>
              </a:defRPr>
            </a:lvl1pPr>
            <a:lvl2pPr marL="342900" indent="0">
              <a:buFontTx/>
              <a:buNone/>
              <a:defRPr/>
            </a:lvl2pPr>
            <a:lvl3pPr marL="628650" indent="0">
              <a:buFontTx/>
              <a:buNone/>
              <a:defRPr/>
            </a:lvl3pPr>
            <a:lvl4pPr marL="914400" indent="0">
              <a:buFontTx/>
              <a:buNone/>
              <a:defRPr/>
            </a:lvl4pPr>
            <a:lvl5pPr marL="1200150" indent="0">
              <a:buFontTx/>
              <a:buNone/>
              <a:defRPr/>
            </a:lvl5pPr>
          </a:lstStyle>
          <a:p>
            <a:pPr lvl="0"/>
            <a:r>
              <a:rPr lang="en-US" dirty="0" smtClean="0">
                <a:latin typeface="+mj-lt"/>
              </a:rPr>
              <a:t>Some text here</a:t>
            </a:r>
          </a:p>
          <a:p>
            <a:pPr lvl="0"/>
            <a:endParaRPr lang="el-GR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9076" y="144463"/>
            <a:ext cx="8687517" cy="922337"/>
          </a:xfrm>
          <a:prstGeom prst="rect">
            <a:avLst/>
          </a:prstGeom>
        </p:spPr>
        <p:txBody>
          <a:bodyPr anchor="ctr"/>
          <a:lstStyle>
            <a:lvl1pPr>
              <a:defRPr kern="4100" baseline="0"/>
            </a:lvl1pPr>
          </a:lstStyle>
          <a:p>
            <a:r>
              <a:rPr lang="en-US" dirty="0" smtClean="0"/>
              <a:t>Click to edit Master title style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72498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9076" y="144463"/>
            <a:ext cx="8687517" cy="922337"/>
          </a:xfrm>
          <a:prstGeom prst="rect">
            <a:avLst/>
          </a:prstGeom>
        </p:spPr>
        <p:txBody>
          <a:bodyPr anchor="ctr"/>
          <a:lstStyle>
            <a:lvl1pPr>
              <a:defRPr kern="4100" baseline="0"/>
            </a:lvl1pPr>
          </a:lstStyle>
          <a:p>
            <a:r>
              <a:rPr lang="en-US" dirty="0" smtClean="0"/>
              <a:t>Click to edit Master title style</a:t>
            </a:r>
            <a:endParaRPr lang="el-GR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228601" y="2362200"/>
            <a:ext cx="8639361" cy="2077307"/>
            <a:chOff x="228601" y="2362200"/>
            <a:chExt cx="8639361" cy="2077307"/>
          </a:xfrm>
        </p:grpSpPr>
        <p:sp>
          <p:nvSpPr>
            <p:cNvPr id="6" name="Rectangle 5"/>
            <p:cNvSpPr/>
            <p:nvPr userDrawn="1"/>
          </p:nvSpPr>
          <p:spPr bwMode="auto">
            <a:xfrm>
              <a:off x="228601" y="2362201"/>
              <a:ext cx="2066924" cy="2077306"/>
            </a:xfrm>
            <a:prstGeom prst="rect">
              <a:avLst/>
            </a:prstGeom>
            <a:solidFill>
              <a:srgbClr val="00AEEF"/>
            </a:solidFill>
            <a:ln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l-GR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" pitchFamily="34" charset="0"/>
              </a:endParaRPr>
            </a:p>
          </p:txBody>
        </p:sp>
        <p:sp>
          <p:nvSpPr>
            <p:cNvPr id="7" name="Rectangle 6"/>
            <p:cNvSpPr/>
            <p:nvPr userDrawn="1"/>
          </p:nvSpPr>
          <p:spPr bwMode="auto">
            <a:xfrm>
              <a:off x="2419350" y="2362200"/>
              <a:ext cx="2066924" cy="2077306"/>
            </a:xfrm>
            <a:prstGeom prst="rect">
              <a:avLst/>
            </a:prstGeom>
            <a:solidFill>
              <a:srgbClr val="00AEEF"/>
            </a:solidFill>
            <a:ln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l-GR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" pitchFamily="34" charset="0"/>
              </a:endParaRPr>
            </a:p>
          </p:txBody>
        </p:sp>
        <p:sp>
          <p:nvSpPr>
            <p:cNvPr id="8" name="Rectangle 7"/>
            <p:cNvSpPr/>
            <p:nvPr userDrawn="1"/>
          </p:nvSpPr>
          <p:spPr bwMode="auto">
            <a:xfrm>
              <a:off x="4610100" y="2362201"/>
              <a:ext cx="2066924" cy="2077306"/>
            </a:xfrm>
            <a:prstGeom prst="rect">
              <a:avLst/>
            </a:prstGeom>
            <a:solidFill>
              <a:srgbClr val="00AEEF"/>
            </a:solidFill>
            <a:ln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l-GR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" pitchFamily="34" charset="0"/>
              </a:endParaRPr>
            </a:p>
          </p:txBody>
        </p:sp>
        <p:sp>
          <p:nvSpPr>
            <p:cNvPr id="9" name="Rectangle 8"/>
            <p:cNvSpPr/>
            <p:nvPr userDrawn="1"/>
          </p:nvSpPr>
          <p:spPr bwMode="auto">
            <a:xfrm>
              <a:off x="6801038" y="2362201"/>
              <a:ext cx="2066924" cy="2077306"/>
            </a:xfrm>
            <a:prstGeom prst="rect">
              <a:avLst/>
            </a:prstGeom>
            <a:solidFill>
              <a:srgbClr val="00AEEF"/>
            </a:solidFill>
            <a:ln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l-GR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" pitchFamily="34" charset="0"/>
              </a:endParaRPr>
            </a:p>
          </p:txBody>
        </p:sp>
      </p:grpSp>
      <p:sp>
        <p:nvSpPr>
          <p:cNvPr id="18" name="Content Placeholder 3"/>
          <p:cNvSpPr>
            <a:spLocks noGrp="1" noChangeAspect="1"/>
          </p:cNvSpPr>
          <p:nvPr>
            <p:ph sz="quarter" idx="13"/>
          </p:nvPr>
        </p:nvSpPr>
        <p:spPr>
          <a:xfrm>
            <a:off x="228601" y="2362200"/>
            <a:ext cx="2066924" cy="167639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19" name="Content Placeholder 3"/>
          <p:cNvSpPr>
            <a:spLocks noGrp="1" noChangeAspect="1"/>
          </p:cNvSpPr>
          <p:nvPr>
            <p:ph sz="quarter" idx="14" hasCustomPrompt="1"/>
          </p:nvPr>
        </p:nvSpPr>
        <p:spPr>
          <a:xfrm>
            <a:off x="236693" y="4095751"/>
            <a:ext cx="2054657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  <p:sp>
        <p:nvSpPr>
          <p:cNvPr id="20" name="Content Placeholder 3"/>
          <p:cNvSpPr>
            <a:spLocks noGrp="1" noChangeAspect="1"/>
          </p:cNvSpPr>
          <p:nvPr>
            <p:ph sz="quarter" idx="15"/>
          </p:nvPr>
        </p:nvSpPr>
        <p:spPr>
          <a:xfrm>
            <a:off x="2409825" y="2349232"/>
            <a:ext cx="2066924" cy="167639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21" name="Content Placeholder 3"/>
          <p:cNvSpPr>
            <a:spLocks noGrp="1" noChangeAspect="1"/>
          </p:cNvSpPr>
          <p:nvPr>
            <p:ph sz="quarter" idx="16" hasCustomPrompt="1"/>
          </p:nvPr>
        </p:nvSpPr>
        <p:spPr>
          <a:xfrm>
            <a:off x="2417917" y="4082783"/>
            <a:ext cx="2054657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  <p:sp>
        <p:nvSpPr>
          <p:cNvPr id="22" name="Content Placeholder 3"/>
          <p:cNvSpPr>
            <a:spLocks noGrp="1" noChangeAspect="1"/>
          </p:cNvSpPr>
          <p:nvPr>
            <p:ph sz="quarter" idx="17"/>
          </p:nvPr>
        </p:nvSpPr>
        <p:spPr>
          <a:xfrm>
            <a:off x="4602008" y="2349232"/>
            <a:ext cx="2066924" cy="167639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23" name="Content Placeholder 3"/>
          <p:cNvSpPr>
            <a:spLocks noGrp="1" noChangeAspect="1"/>
          </p:cNvSpPr>
          <p:nvPr>
            <p:ph sz="quarter" idx="18" hasCustomPrompt="1"/>
          </p:nvPr>
        </p:nvSpPr>
        <p:spPr>
          <a:xfrm>
            <a:off x="4610100" y="4082783"/>
            <a:ext cx="2054657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  <p:sp>
        <p:nvSpPr>
          <p:cNvPr id="24" name="Content Placeholder 3"/>
          <p:cNvSpPr>
            <a:spLocks noGrp="1" noChangeAspect="1"/>
          </p:cNvSpPr>
          <p:nvPr>
            <p:ph sz="quarter" idx="19"/>
          </p:nvPr>
        </p:nvSpPr>
        <p:spPr>
          <a:xfrm>
            <a:off x="6805213" y="2349232"/>
            <a:ext cx="2066924" cy="167639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25" name="Content Placeholder 3"/>
          <p:cNvSpPr>
            <a:spLocks noGrp="1" noChangeAspect="1"/>
          </p:cNvSpPr>
          <p:nvPr>
            <p:ph sz="quarter" idx="20" hasCustomPrompt="1"/>
          </p:nvPr>
        </p:nvSpPr>
        <p:spPr>
          <a:xfrm>
            <a:off x="6813305" y="4082783"/>
            <a:ext cx="2054657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59316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-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9076" y="144463"/>
            <a:ext cx="8687517" cy="922337"/>
          </a:xfrm>
          <a:prstGeom prst="rect">
            <a:avLst/>
          </a:prstGeom>
        </p:spPr>
        <p:txBody>
          <a:bodyPr anchor="ctr"/>
          <a:lstStyle>
            <a:lvl1pPr>
              <a:defRPr kern="4100" baseline="0"/>
            </a:lvl1pPr>
          </a:lstStyle>
          <a:p>
            <a:r>
              <a:rPr lang="en-US" dirty="0" smtClean="0"/>
              <a:t>Click to edit Master title style</a:t>
            </a:r>
            <a:endParaRPr lang="el-GR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228601" y="2362200"/>
            <a:ext cx="8639361" cy="2077307"/>
            <a:chOff x="228601" y="2362200"/>
            <a:chExt cx="8639361" cy="2077307"/>
          </a:xfrm>
        </p:grpSpPr>
        <p:sp>
          <p:nvSpPr>
            <p:cNvPr id="6" name="Rectangle 5"/>
            <p:cNvSpPr/>
            <p:nvPr userDrawn="1"/>
          </p:nvSpPr>
          <p:spPr bwMode="auto">
            <a:xfrm>
              <a:off x="228601" y="2362201"/>
              <a:ext cx="2066924" cy="2077306"/>
            </a:xfrm>
            <a:prstGeom prst="rect">
              <a:avLst/>
            </a:prstGeom>
            <a:solidFill>
              <a:srgbClr val="00AEEF"/>
            </a:solidFill>
            <a:ln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l-GR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" pitchFamily="34" charset="0"/>
              </a:endParaRPr>
            </a:p>
          </p:txBody>
        </p:sp>
        <p:sp>
          <p:nvSpPr>
            <p:cNvPr id="7" name="Rectangle 6"/>
            <p:cNvSpPr/>
            <p:nvPr userDrawn="1"/>
          </p:nvSpPr>
          <p:spPr bwMode="auto">
            <a:xfrm>
              <a:off x="2419350" y="2362200"/>
              <a:ext cx="2066924" cy="2077306"/>
            </a:xfrm>
            <a:prstGeom prst="rect">
              <a:avLst/>
            </a:prstGeom>
            <a:solidFill>
              <a:srgbClr val="8CC600"/>
            </a:solidFill>
            <a:ln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l-GR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" pitchFamily="34" charset="0"/>
              </a:endParaRPr>
            </a:p>
          </p:txBody>
        </p:sp>
        <p:sp>
          <p:nvSpPr>
            <p:cNvPr id="8" name="Rectangle 7"/>
            <p:cNvSpPr/>
            <p:nvPr userDrawn="1"/>
          </p:nvSpPr>
          <p:spPr bwMode="auto">
            <a:xfrm>
              <a:off x="4610100" y="2362201"/>
              <a:ext cx="2066924" cy="2077306"/>
            </a:xfrm>
            <a:prstGeom prst="rect">
              <a:avLst/>
            </a:prstGeom>
            <a:solidFill>
              <a:srgbClr val="FF5300"/>
            </a:solidFill>
            <a:ln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l-GR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" pitchFamily="34" charset="0"/>
              </a:endParaRPr>
            </a:p>
          </p:txBody>
        </p:sp>
        <p:sp>
          <p:nvSpPr>
            <p:cNvPr id="9" name="Rectangle 8"/>
            <p:cNvSpPr/>
            <p:nvPr userDrawn="1"/>
          </p:nvSpPr>
          <p:spPr bwMode="auto">
            <a:xfrm>
              <a:off x="6801038" y="2362201"/>
              <a:ext cx="2066924" cy="2077306"/>
            </a:xfrm>
            <a:prstGeom prst="rect">
              <a:avLst/>
            </a:prstGeom>
            <a:solidFill>
              <a:srgbClr val="910091"/>
            </a:solidFill>
            <a:ln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l-GR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" pitchFamily="34" charset="0"/>
              </a:endParaRPr>
            </a:p>
          </p:txBody>
        </p:sp>
      </p:grpSp>
      <p:sp>
        <p:nvSpPr>
          <p:cNvPr id="18" name="Content Placeholder 3"/>
          <p:cNvSpPr>
            <a:spLocks noGrp="1" noChangeAspect="1"/>
          </p:cNvSpPr>
          <p:nvPr userDrawn="1">
            <p:ph sz="quarter" idx="13"/>
          </p:nvPr>
        </p:nvSpPr>
        <p:spPr>
          <a:xfrm>
            <a:off x="228601" y="2362200"/>
            <a:ext cx="2066924" cy="167639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19" name="Content Placeholder 3"/>
          <p:cNvSpPr>
            <a:spLocks noGrp="1" noChangeAspect="1"/>
          </p:cNvSpPr>
          <p:nvPr userDrawn="1">
            <p:ph sz="quarter" idx="14" hasCustomPrompt="1"/>
          </p:nvPr>
        </p:nvSpPr>
        <p:spPr>
          <a:xfrm>
            <a:off x="236693" y="4095751"/>
            <a:ext cx="2054657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  <p:sp>
        <p:nvSpPr>
          <p:cNvPr id="20" name="Content Placeholder 3"/>
          <p:cNvSpPr>
            <a:spLocks noGrp="1" noChangeAspect="1"/>
          </p:cNvSpPr>
          <p:nvPr userDrawn="1">
            <p:ph sz="quarter" idx="15"/>
          </p:nvPr>
        </p:nvSpPr>
        <p:spPr>
          <a:xfrm>
            <a:off x="2409825" y="2349232"/>
            <a:ext cx="2066924" cy="167639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21" name="Content Placeholder 3"/>
          <p:cNvSpPr>
            <a:spLocks noGrp="1" noChangeAspect="1"/>
          </p:cNvSpPr>
          <p:nvPr userDrawn="1">
            <p:ph sz="quarter" idx="16" hasCustomPrompt="1"/>
          </p:nvPr>
        </p:nvSpPr>
        <p:spPr>
          <a:xfrm>
            <a:off x="2417917" y="4082783"/>
            <a:ext cx="2054657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  <p:sp>
        <p:nvSpPr>
          <p:cNvPr id="22" name="Content Placeholder 3"/>
          <p:cNvSpPr>
            <a:spLocks noGrp="1" noChangeAspect="1"/>
          </p:cNvSpPr>
          <p:nvPr userDrawn="1">
            <p:ph sz="quarter" idx="17"/>
          </p:nvPr>
        </p:nvSpPr>
        <p:spPr>
          <a:xfrm>
            <a:off x="4602008" y="2349232"/>
            <a:ext cx="2066924" cy="167639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23" name="Content Placeholder 3"/>
          <p:cNvSpPr>
            <a:spLocks noGrp="1" noChangeAspect="1"/>
          </p:cNvSpPr>
          <p:nvPr userDrawn="1">
            <p:ph sz="quarter" idx="18" hasCustomPrompt="1"/>
          </p:nvPr>
        </p:nvSpPr>
        <p:spPr>
          <a:xfrm>
            <a:off x="4610100" y="4082783"/>
            <a:ext cx="2054657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  <p:sp>
        <p:nvSpPr>
          <p:cNvPr id="24" name="Content Placeholder 3"/>
          <p:cNvSpPr>
            <a:spLocks noGrp="1" noChangeAspect="1"/>
          </p:cNvSpPr>
          <p:nvPr userDrawn="1">
            <p:ph sz="quarter" idx="19"/>
          </p:nvPr>
        </p:nvSpPr>
        <p:spPr>
          <a:xfrm>
            <a:off x="6805213" y="2349232"/>
            <a:ext cx="2066924" cy="167639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25" name="Content Placeholder 3"/>
          <p:cNvSpPr>
            <a:spLocks noGrp="1" noChangeAspect="1"/>
          </p:cNvSpPr>
          <p:nvPr userDrawn="1">
            <p:ph sz="quarter" idx="20" hasCustomPrompt="1"/>
          </p:nvPr>
        </p:nvSpPr>
        <p:spPr>
          <a:xfrm>
            <a:off x="6813305" y="4082783"/>
            <a:ext cx="2054657" cy="3567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Tile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12688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4-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9076" y="144463"/>
            <a:ext cx="8687517" cy="922337"/>
          </a:xfrm>
          <a:prstGeom prst="rect">
            <a:avLst/>
          </a:prstGeom>
        </p:spPr>
        <p:txBody>
          <a:bodyPr anchor="ctr"/>
          <a:lstStyle>
            <a:lvl1pPr>
              <a:defRPr kern="4100" baseline="0"/>
            </a:lvl1pPr>
          </a:lstStyle>
          <a:p>
            <a:r>
              <a:rPr lang="en-US" dirty="0" smtClean="0"/>
              <a:t>Click to edit Master title style</a:t>
            </a:r>
            <a:endParaRPr lang="el-GR" dirty="0"/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6700" y="1743075"/>
            <a:ext cx="4191000" cy="4178300"/>
          </a:xfrm>
          <a:prstGeom prst="rect">
            <a:avLst/>
          </a:prstGeom>
          <a:solidFill>
            <a:srgbClr val="00AEEF"/>
          </a:solidFill>
          <a:ln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6" name="Rectangle 25"/>
          <p:cNvSpPr/>
          <p:nvPr userDrawn="1"/>
        </p:nvSpPr>
        <p:spPr bwMode="auto">
          <a:xfrm>
            <a:off x="4676775" y="1743075"/>
            <a:ext cx="4191000" cy="4178300"/>
          </a:xfrm>
          <a:prstGeom prst="rect">
            <a:avLst/>
          </a:prstGeom>
          <a:solidFill>
            <a:srgbClr val="00AEEF"/>
          </a:solidFill>
          <a:ln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7" name="Content Placeholder 3"/>
          <p:cNvSpPr>
            <a:spLocks noGrp="1" noChangeAspect="1"/>
          </p:cNvSpPr>
          <p:nvPr>
            <p:ph sz="quarter" idx="13"/>
          </p:nvPr>
        </p:nvSpPr>
        <p:spPr>
          <a:xfrm>
            <a:off x="295276" y="1762125"/>
            <a:ext cx="4124324" cy="41052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29" name="Content Placeholder 3"/>
          <p:cNvSpPr>
            <a:spLocks noGrp="1" noChangeAspect="1"/>
          </p:cNvSpPr>
          <p:nvPr>
            <p:ph sz="quarter" idx="14"/>
          </p:nvPr>
        </p:nvSpPr>
        <p:spPr>
          <a:xfrm>
            <a:off x="4710113" y="1790700"/>
            <a:ext cx="4124324" cy="41052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60328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-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9076" y="144463"/>
            <a:ext cx="8687517" cy="922337"/>
          </a:xfrm>
          <a:prstGeom prst="rect">
            <a:avLst/>
          </a:prstGeom>
        </p:spPr>
        <p:txBody>
          <a:bodyPr anchor="ctr"/>
          <a:lstStyle>
            <a:lvl1pPr>
              <a:defRPr kern="4100" baseline="0"/>
            </a:lvl1pPr>
          </a:lstStyle>
          <a:p>
            <a:r>
              <a:rPr lang="en-US" dirty="0" smtClean="0"/>
              <a:t>Click to edit Master title style</a:t>
            </a:r>
            <a:endParaRPr lang="el-GR" dirty="0"/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6700" y="1743075"/>
            <a:ext cx="4191000" cy="4178300"/>
          </a:xfrm>
          <a:prstGeom prst="rect">
            <a:avLst/>
          </a:prstGeom>
          <a:solidFill>
            <a:srgbClr val="00AEEF"/>
          </a:solidFill>
          <a:ln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6" name="Rectangle 25"/>
          <p:cNvSpPr/>
          <p:nvPr userDrawn="1"/>
        </p:nvSpPr>
        <p:spPr bwMode="auto">
          <a:xfrm>
            <a:off x="4676775" y="1743075"/>
            <a:ext cx="4191000" cy="4178300"/>
          </a:xfrm>
          <a:prstGeom prst="rect">
            <a:avLst/>
          </a:prstGeom>
          <a:solidFill>
            <a:srgbClr val="8CC600"/>
          </a:solidFill>
          <a:ln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7" name="Content Placeholder 3"/>
          <p:cNvSpPr>
            <a:spLocks noGrp="1" noChangeAspect="1"/>
          </p:cNvSpPr>
          <p:nvPr>
            <p:ph sz="quarter" idx="13"/>
          </p:nvPr>
        </p:nvSpPr>
        <p:spPr>
          <a:xfrm>
            <a:off x="295276" y="1762125"/>
            <a:ext cx="4124324" cy="41052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29" name="Content Placeholder 3"/>
          <p:cNvSpPr>
            <a:spLocks noGrp="1" noChangeAspect="1"/>
          </p:cNvSpPr>
          <p:nvPr>
            <p:ph sz="quarter" idx="14"/>
          </p:nvPr>
        </p:nvSpPr>
        <p:spPr>
          <a:xfrm>
            <a:off x="4710113" y="1790700"/>
            <a:ext cx="4124324" cy="41052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71814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-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9076" y="144463"/>
            <a:ext cx="8687517" cy="922337"/>
          </a:xfrm>
          <a:prstGeom prst="rect">
            <a:avLst/>
          </a:prstGeom>
        </p:spPr>
        <p:txBody>
          <a:bodyPr anchor="ctr"/>
          <a:lstStyle>
            <a:lvl1pPr>
              <a:defRPr kern="4100" baseline="0"/>
            </a:lvl1pPr>
          </a:lstStyle>
          <a:p>
            <a:r>
              <a:rPr lang="en-US" dirty="0" smtClean="0"/>
              <a:t>Click to edit Master title style</a:t>
            </a:r>
            <a:endParaRPr lang="el-GR" dirty="0"/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6700" y="1743075"/>
            <a:ext cx="4191000" cy="4178300"/>
          </a:xfrm>
          <a:prstGeom prst="rect">
            <a:avLst/>
          </a:prstGeom>
          <a:solidFill>
            <a:srgbClr val="00AEEF"/>
          </a:solidFill>
          <a:ln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6" name="Rectangle 25"/>
          <p:cNvSpPr/>
          <p:nvPr userDrawn="1"/>
        </p:nvSpPr>
        <p:spPr bwMode="auto">
          <a:xfrm>
            <a:off x="4676775" y="1743075"/>
            <a:ext cx="4191000" cy="41783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7" name="Content Placeholder 3"/>
          <p:cNvSpPr>
            <a:spLocks noGrp="1" noChangeAspect="1"/>
          </p:cNvSpPr>
          <p:nvPr>
            <p:ph sz="quarter" idx="13"/>
          </p:nvPr>
        </p:nvSpPr>
        <p:spPr>
          <a:xfrm>
            <a:off x="295276" y="1762125"/>
            <a:ext cx="4124324" cy="41052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  <p:sp>
        <p:nvSpPr>
          <p:cNvPr id="29" name="Content Placeholder 3"/>
          <p:cNvSpPr>
            <a:spLocks noGrp="1" noChangeAspect="1"/>
          </p:cNvSpPr>
          <p:nvPr>
            <p:ph sz="quarter" idx="14"/>
          </p:nvPr>
        </p:nvSpPr>
        <p:spPr>
          <a:xfrm>
            <a:off x="4710113" y="1790700"/>
            <a:ext cx="4124324" cy="4105275"/>
          </a:xfrm>
          <a:prstGeom prst="rect">
            <a:avLst/>
          </a:prstGeom>
          <a:solidFill>
            <a:srgbClr val="FFC000"/>
          </a:solidFill>
        </p:spPr>
        <p:txBody>
          <a:bodyPr anchor="ctr"/>
          <a:lstStyle>
            <a:lvl1pPr marL="0" indent="0">
              <a:buNone/>
              <a:defRPr/>
            </a:lvl1pPr>
          </a:lstStyle>
          <a:p>
            <a:pPr lvl="0"/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035665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24100" y="-457200"/>
            <a:ext cx="11468100" cy="7315200"/>
          </a:xfrm>
          <a:prstGeom prst="rect">
            <a:avLst/>
          </a:prstGeom>
        </p:spPr>
      </p:pic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28600" y="1295400"/>
            <a:ext cx="8686800" cy="5029200"/>
          </a:xfrm>
          <a:prstGeom prst="rect">
            <a:avLst/>
          </a:prstGeom>
        </p:spPr>
        <p:txBody>
          <a:bodyPr/>
          <a:lstStyle>
            <a:lvl1pPr marL="360000" indent="-360000"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3200" b="0" kern="0" spc="-1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540000" indent="-180000">
              <a:buSzPct val="80000"/>
              <a:buFont typeface="Wingdings" pitchFamily="2" charset="2"/>
              <a:buChar char="§"/>
              <a:defRPr sz="2000"/>
            </a:lvl2pPr>
            <a:lvl3pPr marL="914400" indent="-180000">
              <a:buSzPct val="80000"/>
              <a:buFont typeface="Wingdings" pitchFamily="2" charset="2"/>
              <a:buChar char="§"/>
              <a:defRPr sz="1800"/>
            </a:lvl3pPr>
            <a:lvl4pPr marL="1200150" indent="-285750">
              <a:buSzPct val="80000"/>
              <a:buFont typeface="Wingdings" pitchFamily="2" charset="2"/>
              <a:buChar char="§"/>
              <a:defRPr sz="1600"/>
            </a:lvl4pPr>
            <a:lvl5pPr marL="1485900" indent="-285750">
              <a:buSzPct val="80000"/>
              <a:buFont typeface="Wingdings" pitchFamily="2" charset="2"/>
              <a:buChar char="§"/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9076" y="144463"/>
            <a:ext cx="8687517" cy="922337"/>
          </a:xfrm>
          <a:prstGeom prst="rect">
            <a:avLst/>
          </a:prstGeom>
        </p:spPr>
        <p:txBody>
          <a:bodyPr anchor="ctr"/>
          <a:lstStyle>
            <a:lvl1pPr>
              <a:defRPr kern="4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51322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E33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" y="0"/>
            <a:ext cx="9141144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467485"/>
            <a:ext cx="2857500" cy="285750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761" r:id="rId1"/>
    <p:sldLayoutId id="2147483728" r:id="rId2"/>
    <p:sldLayoutId id="2147483731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53" r:id="rId9"/>
    <p:sldLayoutId id="2147483750" r:id="rId10"/>
    <p:sldLayoutId id="2147483748" r:id="rId11"/>
    <p:sldLayoutId id="2147483749" r:id="rId12"/>
    <p:sldLayoutId id="2147483762" r:id="rId13"/>
  </p:sldLayoutIdLst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kumimoji="0" lang="en-US" sz="4800" b="0" i="0" u="none" strike="noStrike" kern="1200" cap="none" spc="-100" normalizeH="0" baseline="0" noProof="0" dirty="0">
          <a:ln w="11430"/>
          <a:solidFill>
            <a:schemeClr val="tx1">
              <a:lumMod val="65000"/>
              <a:lumOff val="35000"/>
            </a:schemeClr>
          </a:solidFill>
          <a:effectLst/>
          <a:uLnTx/>
          <a:uFillTx/>
          <a:latin typeface="+mj-lt"/>
          <a:ea typeface="+mn-ea"/>
          <a:cs typeface="+mn-cs"/>
        </a:defRPr>
      </a:lvl1pPr>
    </p:titleStyle>
    <p:bodyStyle>
      <a:lvl1pPr marL="342900" indent="-342900" algn="l" defTabSz="914363" rtl="0" eaLnBrk="1" latinLnBrk="0" hangingPunct="1">
        <a:lnSpc>
          <a:spcPct val="90000"/>
        </a:lnSpc>
        <a:spcBef>
          <a:spcPts val="1800"/>
        </a:spcBef>
        <a:buClr>
          <a:srgbClr val="95E427"/>
        </a:buClr>
        <a:buSzPct val="100000"/>
        <a:buFont typeface="Arial" pitchFamily="34" charset="0"/>
        <a:buChar char="•"/>
        <a:defRPr sz="2800" b="0" kern="1200" spc="-70" baseline="0">
          <a:solidFill>
            <a:schemeClr val="tx1">
              <a:lumMod val="65000"/>
              <a:lumOff val="35000"/>
            </a:schemeClr>
          </a:solidFill>
          <a:latin typeface="+mn-lt"/>
          <a:ea typeface="Segoe UI" pitchFamily="34" charset="0"/>
          <a:cs typeface="Segoe UI" pitchFamily="34" charset="0"/>
        </a:defRPr>
      </a:lvl1pPr>
      <a:lvl2pPr marL="628650" indent="-285750" algn="l" defTabSz="914363" rtl="0" eaLnBrk="1" latinLnBrk="0" hangingPunct="1">
        <a:lnSpc>
          <a:spcPct val="90000"/>
        </a:lnSpc>
        <a:spcBef>
          <a:spcPct val="20000"/>
        </a:spcBef>
        <a:buClr>
          <a:srgbClr val="95E427"/>
        </a:buClr>
        <a:buFont typeface="Arial" pitchFamily="34" charset="0"/>
        <a:buChar char="•"/>
        <a:defRPr sz="2400" b="0" kern="1200" spc="-70" baseline="0">
          <a:solidFill>
            <a:schemeClr val="tx1">
              <a:lumMod val="65000"/>
              <a:lumOff val="35000"/>
            </a:schemeClr>
          </a:solidFill>
          <a:latin typeface="+mn-lt"/>
          <a:ea typeface="Segoe UI" pitchFamily="34" charset="0"/>
          <a:cs typeface="Segoe UI" pitchFamily="34" charset="0"/>
        </a:defRPr>
      </a:lvl2pPr>
      <a:lvl3pPr marL="914400" indent="-285750" algn="l" defTabSz="914363" rtl="0" eaLnBrk="1" latinLnBrk="0" hangingPunct="1">
        <a:lnSpc>
          <a:spcPct val="90000"/>
        </a:lnSpc>
        <a:spcBef>
          <a:spcPct val="20000"/>
        </a:spcBef>
        <a:buClr>
          <a:srgbClr val="95E427"/>
        </a:buClr>
        <a:buFont typeface="Arial" pitchFamily="34" charset="0"/>
        <a:buChar char="•"/>
        <a:defRPr sz="2000" b="0" kern="1200" spc="-70" baseline="0">
          <a:solidFill>
            <a:schemeClr val="tx1">
              <a:lumMod val="65000"/>
              <a:lumOff val="35000"/>
            </a:schemeClr>
          </a:solidFill>
          <a:latin typeface="+mn-lt"/>
          <a:ea typeface="Segoe UI" pitchFamily="34" charset="0"/>
          <a:cs typeface="Segoe UI" pitchFamily="34" charset="0"/>
        </a:defRPr>
      </a:lvl3pPr>
      <a:lvl4pPr marL="1200150" indent="-285750" algn="l" defTabSz="914363" rtl="0" eaLnBrk="1" latinLnBrk="0" hangingPunct="1">
        <a:lnSpc>
          <a:spcPct val="90000"/>
        </a:lnSpc>
        <a:spcBef>
          <a:spcPct val="20000"/>
        </a:spcBef>
        <a:buClr>
          <a:srgbClr val="95E427"/>
        </a:buClr>
        <a:buFont typeface="Arial" pitchFamily="34" charset="0"/>
        <a:buChar char="•"/>
        <a:defRPr sz="1800" b="0" kern="1200" spc="-70" baseline="0">
          <a:solidFill>
            <a:schemeClr val="tx1">
              <a:lumMod val="65000"/>
              <a:lumOff val="35000"/>
            </a:schemeClr>
          </a:solidFill>
          <a:latin typeface="+mn-lt"/>
          <a:ea typeface="Segoe UI" pitchFamily="34" charset="0"/>
          <a:cs typeface="Segoe UI" pitchFamily="34" charset="0"/>
        </a:defRPr>
      </a:lvl4pPr>
      <a:lvl5pPr marL="1485900" indent="-285750" algn="l" defTabSz="914363" rtl="0" eaLnBrk="1" latinLnBrk="0" hangingPunct="1">
        <a:lnSpc>
          <a:spcPct val="90000"/>
        </a:lnSpc>
        <a:spcBef>
          <a:spcPct val="20000"/>
        </a:spcBef>
        <a:buClr>
          <a:srgbClr val="95E427"/>
        </a:buClr>
        <a:buFont typeface="Arial" pitchFamily="34" charset="0"/>
        <a:buChar char="•"/>
        <a:defRPr sz="1800" b="0" kern="1200" spc="-70" baseline="0">
          <a:solidFill>
            <a:schemeClr val="tx1">
              <a:lumMod val="65000"/>
              <a:lumOff val="35000"/>
            </a:schemeClr>
          </a:solidFill>
          <a:latin typeface="+mn-lt"/>
          <a:ea typeface="Segoe UI" pitchFamily="34" charset="0"/>
          <a:cs typeface="Segoe UI" pitchFamily="34" charset="0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msdn.microsoft.com/en-us/library/windows/hardware/hh994433(v=vs.85).aspx" TargetMode="Externa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msdn.microsoft.com/en-us/library/windows/hardware/hh994433(v=vs.85).aspx" TargetMode="Externa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msdn.microsoft.com/en-us/library/windows/hardware/ff558949(v=vs.85).aspx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9.jpg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7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jp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hyperlink" Target="http://www.microsoft.com/en-us/windows/enterprise/products-and-technologies/mdop/dart.aspx" TargetMode="Externa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hyperlink" Target="http://www.nirsoft.net/utils/blue_screen_view.html" TargetMode="Externa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hyperlink" Target="http://gi0.blogspot.gr/search/label/BSOD%20Analyzer" TargetMode="Externa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hyperlink" Target="http://gi0.blogspot.gr/search/label/BSOD%20Analyzer" TargetMode="Externa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9.jpg"/><Relationship Id="rId4" Type="http://schemas.openxmlformats.org/officeDocument/2006/relationships/image" Target="../media/image48.jp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download.sysinternals.com/files/NotMyFault.zip" TargetMode="External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msdn.com/b/ntdebugging/archive/2010/04/02/how-to-use-the-dedicateddumpfile-registry-value-to-overcome-space-limitations-on-the-system-drive-when-capturing-a-system-memory-dump.aspx" TargetMode="External"/><Relationship Id="rId2" Type="http://schemas.openxmlformats.org/officeDocument/2006/relationships/hyperlink" Target="http://blogs.technet.com/b/jeffa36/archive/2007/04/22/big-invite-may-user-group-meeting.aspx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support.microsoft.com/kb/244617" TargetMode="External"/><Relationship Id="rId5" Type="http://schemas.openxmlformats.org/officeDocument/2006/relationships/hyperlink" Target="http://gi0.blogspot.gr/search/label/bsod" TargetMode="External"/><Relationship Id="rId4" Type="http://schemas.openxmlformats.org/officeDocument/2006/relationships/hyperlink" Target="http://windbg.info/doc/1-common-cmds.html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msdn.microsoft.com/en-us/library/windows/hardware/ff551961(v=vs.85).aspx" TargetMode="Externa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hyperlink" Target="http://msdn.microsoft.com/en-us/library/windows/hardware/ff551961(v=vs.85).aspx" TargetMode="Externa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672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Under the hood</a:t>
            </a:r>
            <a:endParaRPr lang="el-GR" dirty="0"/>
          </a:p>
        </p:txBody>
      </p:sp>
      <p:sp>
        <p:nvSpPr>
          <p:cNvPr id="9" name="Flowchart: Magnetic Disk 8"/>
          <p:cNvSpPr/>
          <p:nvPr/>
        </p:nvSpPr>
        <p:spPr bwMode="auto">
          <a:xfrm>
            <a:off x="6687227" y="5246907"/>
            <a:ext cx="609600" cy="838200"/>
          </a:xfrm>
          <a:prstGeom prst="flowChartMagneticDisk">
            <a:avLst/>
          </a:prstGeom>
          <a:solidFill>
            <a:srgbClr val="00AEEF"/>
          </a:solidFill>
          <a:ln>
            <a:solidFill>
              <a:schemeClr val="tx1"/>
            </a:solidFill>
            <a:headEnd type="none" w="med" len="med"/>
            <a:tailEnd type="none" w="med" len="med"/>
          </a:ln>
          <a:scene3d>
            <a:camera prst="orthographicFront"/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2" name="Flowchart: Magnetic Disk 11"/>
          <p:cNvSpPr/>
          <p:nvPr/>
        </p:nvSpPr>
        <p:spPr bwMode="auto">
          <a:xfrm>
            <a:off x="6687227" y="3361591"/>
            <a:ext cx="609600" cy="838200"/>
          </a:xfrm>
          <a:prstGeom prst="flowChartMagneticDisk">
            <a:avLst/>
          </a:prstGeom>
          <a:solidFill>
            <a:srgbClr val="00AEEF"/>
          </a:solidFill>
          <a:ln>
            <a:solidFill>
              <a:schemeClr val="tx1"/>
            </a:solidFill>
            <a:headEnd type="none" w="med" len="med"/>
            <a:tailEnd type="none" w="med" len="med"/>
          </a:ln>
          <a:scene3d>
            <a:camera prst="orthographicFront"/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3" name="Flowchart: Magnetic Disk 12"/>
          <p:cNvSpPr/>
          <p:nvPr/>
        </p:nvSpPr>
        <p:spPr bwMode="auto">
          <a:xfrm>
            <a:off x="6687227" y="1580416"/>
            <a:ext cx="609600" cy="838200"/>
          </a:xfrm>
          <a:prstGeom prst="flowChartMagneticDisk">
            <a:avLst/>
          </a:prstGeom>
          <a:solidFill>
            <a:srgbClr val="00AEEF"/>
          </a:solidFill>
          <a:ln>
            <a:solidFill>
              <a:schemeClr val="tx1"/>
            </a:solidFill>
            <a:headEnd type="none" w="med" len="med"/>
            <a:tailEnd type="none" w="med" len="med"/>
          </a:ln>
          <a:scene3d>
            <a:camera prst="orthographicFront"/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363502" y="5533291"/>
            <a:ext cx="1328737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Page File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344452" y="3609875"/>
            <a:ext cx="148590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Temp dump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34927" y="1828700"/>
            <a:ext cx="1495425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Crash dump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7" name="Up Arrow 16"/>
          <p:cNvSpPr/>
          <p:nvPr/>
        </p:nvSpPr>
        <p:spPr bwMode="auto">
          <a:xfrm>
            <a:off x="6868202" y="4338853"/>
            <a:ext cx="304800" cy="599441"/>
          </a:xfrm>
          <a:prstGeom prst="up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8" name="Up Arrow 17"/>
          <p:cNvSpPr/>
          <p:nvPr/>
        </p:nvSpPr>
        <p:spPr bwMode="auto">
          <a:xfrm>
            <a:off x="6868202" y="2581174"/>
            <a:ext cx="304800" cy="599441"/>
          </a:xfrm>
          <a:prstGeom prst="up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 rot="16200000">
            <a:off x="6828399" y="4597099"/>
            <a:ext cx="1328738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Session Manager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529226" y="5533291"/>
            <a:ext cx="193766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Session Manager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21" name="Right Arrow 20"/>
          <p:cNvSpPr/>
          <p:nvPr/>
        </p:nvSpPr>
        <p:spPr bwMode="auto">
          <a:xfrm>
            <a:off x="4466886" y="5599649"/>
            <a:ext cx="1958404" cy="208916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 rot="16200000">
            <a:off x="7068906" y="2751627"/>
            <a:ext cx="809625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WerFault</a:t>
            </a:r>
            <a:endParaRPr lang="en-US" sz="1200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47636" y="1111199"/>
            <a:ext cx="6596062" cy="1144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Ελέγχει εάν το </a:t>
            </a:r>
            <a:r>
              <a:rPr lang="en-US" dirty="0" smtClean="0"/>
              <a:t>page file </a:t>
            </a:r>
            <a:r>
              <a:rPr lang="el-GR" dirty="0" smtClean="0"/>
              <a:t>βρίσκεται σε διαφορετικό σκληρό δίσκο με το </a:t>
            </a:r>
            <a:r>
              <a:rPr lang="en-US" dirty="0" smtClean="0"/>
              <a:t>crash dump </a:t>
            </a:r>
            <a:r>
              <a:rPr lang="el-GR" dirty="0" smtClean="0"/>
              <a:t>που ετοιμάζεται να γράψει. Σε αυτή τη περίπτωση ελέγχει τον ελεύθερο χώρο του σκληρού πριν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μετατρέψει το </a:t>
            </a:r>
            <a:r>
              <a:rPr lang="en-US" dirty="0" smtClean="0"/>
              <a:t>page file </a:t>
            </a:r>
            <a:r>
              <a:rPr lang="el-GR" dirty="0" smtClean="0"/>
              <a:t>σε προσωρινό </a:t>
            </a:r>
            <a:r>
              <a:rPr lang="en-US" dirty="0" smtClean="0"/>
              <a:t>dump</a:t>
            </a:r>
            <a:r>
              <a:rPr lang="el-GR" dirty="0" smtClean="0"/>
              <a:t> 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501583" y="5348234"/>
            <a:ext cx="1889009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SmpCheckForCrashDump</a:t>
            </a:r>
            <a:endParaRPr lang="en-US" sz="1200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886200" y="6109281"/>
            <a:ext cx="373583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HKLM\ SYSTEM\ </a:t>
            </a:r>
            <a:r>
              <a:rPr lang="en-US" sz="12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CurrentControlSet</a:t>
            </a:r>
            <a:r>
              <a:rPr lang="en-US" sz="12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\Control\Session Manager\Memory Management\</a:t>
            </a:r>
            <a:r>
              <a:rPr lang="en-US" sz="12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ExistingPageFiles</a:t>
            </a:r>
            <a:endParaRPr lang="el-GR" sz="1200" i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3" name="Bent-Up Arrow 32"/>
          <p:cNvSpPr/>
          <p:nvPr/>
        </p:nvSpPr>
        <p:spPr bwMode="auto">
          <a:xfrm rot="5400000">
            <a:off x="3393475" y="5927115"/>
            <a:ext cx="468717" cy="364332"/>
          </a:xfrm>
          <a:prstGeom prst="bentUp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47636" y="2552751"/>
            <a:ext cx="6596062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Στη συνεχεία το </a:t>
            </a:r>
            <a:r>
              <a:rPr lang="en-US" i="1" dirty="0" err="1" smtClean="0"/>
              <a:t>Wininit</a:t>
            </a:r>
            <a:r>
              <a:rPr lang="el-GR" i="1" dirty="0" smtClean="0"/>
              <a:t> (</a:t>
            </a:r>
            <a:r>
              <a:rPr lang="en-US" i="1" dirty="0" smtClean="0"/>
              <a:t>Windows </a:t>
            </a:r>
            <a:r>
              <a:rPr lang="en-US" i="1" dirty="0" err="1" smtClean="0"/>
              <a:t>StartUp</a:t>
            </a:r>
            <a:r>
              <a:rPr lang="en-US" i="1" dirty="0" smtClean="0"/>
              <a:t> Application) </a:t>
            </a:r>
            <a:endParaRPr lang="el-GR" i="1" dirty="0" smtClean="0"/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καλεί το </a:t>
            </a:r>
            <a:r>
              <a:rPr lang="en-US" i="1" dirty="0" err="1" smtClean="0"/>
              <a:t>WerFault</a:t>
            </a:r>
            <a:r>
              <a:rPr lang="en-US" i="1" dirty="0" smtClean="0"/>
              <a:t> (Windows Problem Reporting) </a:t>
            </a:r>
            <a:endParaRPr lang="el-GR" i="1" dirty="0" smtClean="0"/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προκειμένου να μεταφέρει το προσωρινό </a:t>
            </a:r>
            <a:r>
              <a:rPr lang="en-US" dirty="0" smtClean="0"/>
              <a:t>dump </a:t>
            </a:r>
            <a:r>
              <a:rPr lang="el-GR" dirty="0" smtClean="0"/>
              <a:t>στον 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τελικό του προορισμό</a:t>
            </a:r>
            <a:endParaRPr lang="el-GR" i="1" dirty="0" smtClean="0"/>
          </a:p>
        </p:txBody>
      </p:sp>
      <p:sp>
        <p:nvSpPr>
          <p:cNvPr id="28" name="Rectangle 27"/>
          <p:cNvSpPr/>
          <p:nvPr/>
        </p:nvSpPr>
        <p:spPr>
          <a:xfrm>
            <a:off x="147636" y="4199791"/>
            <a:ext cx="6596062" cy="8956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Εάν το </a:t>
            </a:r>
            <a:r>
              <a:rPr lang="en-US" dirty="0" smtClean="0"/>
              <a:t>page file </a:t>
            </a:r>
            <a:r>
              <a:rPr lang="el-GR" dirty="0" smtClean="0"/>
              <a:t>και το προς δημιουργία </a:t>
            </a:r>
            <a:r>
              <a:rPr lang="en-US" dirty="0" smtClean="0"/>
              <a:t>crash</a:t>
            </a:r>
            <a:r>
              <a:rPr lang="el-GR" dirty="0" smtClean="0"/>
              <a:t> </a:t>
            </a:r>
            <a:r>
              <a:rPr lang="en-US" dirty="0" smtClean="0"/>
              <a:t>dump</a:t>
            </a:r>
            <a:r>
              <a:rPr lang="el-GR" dirty="0"/>
              <a:t> </a:t>
            </a:r>
            <a:endParaRPr lang="el-GR" dirty="0" smtClean="0"/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βρίσκονται στον ίδιο δίσκο, το </a:t>
            </a:r>
            <a:r>
              <a:rPr lang="en-US" dirty="0" smtClean="0"/>
              <a:t>temp dump </a:t>
            </a:r>
            <a:r>
              <a:rPr lang="el-GR" dirty="0" smtClean="0"/>
              <a:t>δεν χρησιμοποιείται</a:t>
            </a:r>
          </a:p>
        </p:txBody>
      </p:sp>
      <p:sp>
        <p:nvSpPr>
          <p:cNvPr id="2" name="Curved Down Arrow 1"/>
          <p:cNvSpPr/>
          <p:nvPr/>
        </p:nvSpPr>
        <p:spPr bwMode="auto">
          <a:xfrm rot="16200000">
            <a:off x="4787260" y="2985003"/>
            <a:ext cx="2801504" cy="829690"/>
          </a:xfrm>
          <a:prstGeom prst="curvedDown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04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/>
      <p:bldP spid="16" grpId="0"/>
      <p:bldP spid="18" grpId="0" animBg="1"/>
      <p:bldP spid="22" grpId="0"/>
      <p:bldP spid="26" grpId="0"/>
      <p:bldP spid="23" grpId="0"/>
      <p:bldP spid="28" grpId="0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Under the hood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346357" y="1146778"/>
            <a:ext cx="6198620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 algn="ctr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sz="2400" dirty="0" smtClean="0">
                <a:solidFill>
                  <a:schemeClr val="tx2"/>
                </a:solidFill>
              </a:rPr>
              <a:t>Το </a:t>
            </a:r>
            <a:r>
              <a:rPr lang="en-US" sz="2400" dirty="0">
                <a:solidFill>
                  <a:schemeClr val="tx2"/>
                </a:solidFill>
              </a:rPr>
              <a:t>p</a:t>
            </a:r>
            <a:r>
              <a:rPr lang="en-US" sz="2400" dirty="0" smtClean="0">
                <a:solidFill>
                  <a:schemeClr val="tx2"/>
                </a:solidFill>
              </a:rPr>
              <a:t>age file </a:t>
            </a:r>
            <a:r>
              <a:rPr lang="el-GR" sz="2400" dirty="0" smtClean="0">
                <a:solidFill>
                  <a:schemeClr val="tx2"/>
                </a:solidFill>
              </a:rPr>
              <a:t>από τα ματιά μιας μπλε οθόνης</a:t>
            </a:r>
            <a:endParaRPr lang="el-GR" sz="2400" dirty="0">
              <a:solidFill>
                <a:schemeClr val="tx2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6384" y="2852853"/>
            <a:ext cx="3397277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«Δεν χρειάζεται, έχω </a:t>
            </a:r>
            <a:r>
              <a:rPr lang="en-US" dirty="0" smtClean="0">
                <a:solidFill>
                  <a:schemeClr val="tx2"/>
                </a:solidFill>
              </a:rPr>
              <a:t>x GB ram</a:t>
            </a:r>
            <a:r>
              <a:rPr lang="el-GR" dirty="0" smtClean="0">
                <a:solidFill>
                  <a:schemeClr val="tx2"/>
                </a:solidFill>
              </a:rPr>
              <a:t>»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5" name="Flowchart: Magnetic Disk 4"/>
          <p:cNvSpPr/>
          <p:nvPr/>
        </p:nvSpPr>
        <p:spPr bwMode="auto">
          <a:xfrm>
            <a:off x="6687227" y="5246907"/>
            <a:ext cx="609600" cy="838200"/>
          </a:xfrm>
          <a:prstGeom prst="flowChartMagneticDisk">
            <a:avLst/>
          </a:prstGeom>
          <a:solidFill>
            <a:srgbClr val="00AEEF"/>
          </a:solidFill>
          <a:ln>
            <a:solidFill>
              <a:schemeClr val="tx1"/>
            </a:solidFill>
            <a:headEnd type="none" w="med" len="med"/>
            <a:tailEnd type="none" w="med" len="med"/>
          </a:ln>
          <a:scene3d>
            <a:camera prst="orthographicFront"/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7" name="Flowchart: Magnetic Disk 6"/>
          <p:cNvSpPr/>
          <p:nvPr/>
        </p:nvSpPr>
        <p:spPr bwMode="auto">
          <a:xfrm>
            <a:off x="6687227" y="3361591"/>
            <a:ext cx="609600" cy="838200"/>
          </a:xfrm>
          <a:prstGeom prst="flowChartMagneticDisk">
            <a:avLst/>
          </a:prstGeom>
          <a:solidFill>
            <a:srgbClr val="00AEEF"/>
          </a:solidFill>
          <a:ln>
            <a:solidFill>
              <a:schemeClr val="tx1"/>
            </a:solidFill>
            <a:headEnd type="none" w="med" len="med"/>
            <a:tailEnd type="none" w="med" len="med"/>
          </a:ln>
          <a:scene3d>
            <a:camera prst="orthographicFront"/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8" name="Flowchart: Magnetic Disk 7"/>
          <p:cNvSpPr/>
          <p:nvPr/>
        </p:nvSpPr>
        <p:spPr bwMode="auto">
          <a:xfrm>
            <a:off x="6687227" y="1580416"/>
            <a:ext cx="609600" cy="838200"/>
          </a:xfrm>
          <a:prstGeom prst="flowChartMagneticDisk">
            <a:avLst/>
          </a:prstGeom>
          <a:solidFill>
            <a:srgbClr val="00AEEF"/>
          </a:solidFill>
          <a:ln>
            <a:solidFill>
              <a:schemeClr val="tx1"/>
            </a:solidFill>
            <a:headEnd type="none" w="med" len="med"/>
            <a:tailEnd type="none" w="med" len="med"/>
          </a:ln>
          <a:scene3d>
            <a:camera prst="orthographicFront"/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363502" y="5533291"/>
            <a:ext cx="1328737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Page File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44452" y="3609875"/>
            <a:ext cx="148590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Temp dump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34927" y="1828700"/>
            <a:ext cx="1495425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Crash dump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2" name="Up Arrow 11"/>
          <p:cNvSpPr/>
          <p:nvPr/>
        </p:nvSpPr>
        <p:spPr bwMode="auto">
          <a:xfrm>
            <a:off x="6868202" y="4338853"/>
            <a:ext cx="304800" cy="599441"/>
          </a:xfrm>
          <a:prstGeom prst="up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3" name="Up Arrow 12"/>
          <p:cNvSpPr/>
          <p:nvPr/>
        </p:nvSpPr>
        <p:spPr bwMode="auto">
          <a:xfrm>
            <a:off x="6868202" y="2581174"/>
            <a:ext cx="304800" cy="599441"/>
          </a:xfrm>
          <a:prstGeom prst="up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 rot="16200000">
            <a:off x="6828399" y="4597099"/>
            <a:ext cx="1328738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Session Manager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529226" y="5533291"/>
            <a:ext cx="193766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Session Manager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6" name="Right Arrow 15"/>
          <p:cNvSpPr/>
          <p:nvPr/>
        </p:nvSpPr>
        <p:spPr bwMode="auto">
          <a:xfrm>
            <a:off x="4466886" y="5599649"/>
            <a:ext cx="1958404" cy="208916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 rot="16200000">
            <a:off x="7068906" y="2751627"/>
            <a:ext cx="809625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WerFault</a:t>
            </a:r>
            <a:endParaRPr lang="en-US" sz="1200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501583" y="5348234"/>
            <a:ext cx="1889009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SmpCheckForCrashDump</a:t>
            </a:r>
            <a:endParaRPr lang="en-US" sz="1200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886200" y="6109281"/>
            <a:ext cx="373583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HKLM\ SYSTEM\ </a:t>
            </a:r>
            <a:r>
              <a:rPr lang="en-US" sz="12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CurrentControlSet</a:t>
            </a:r>
            <a:r>
              <a:rPr lang="en-US" sz="12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\Control\Session Manager\Memory Management\</a:t>
            </a:r>
            <a:r>
              <a:rPr lang="en-US" sz="12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ExistingPageFiles</a:t>
            </a:r>
            <a:endParaRPr lang="el-GR" sz="1200" i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Bent-Up Arrow 19"/>
          <p:cNvSpPr/>
          <p:nvPr/>
        </p:nvSpPr>
        <p:spPr bwMode="auto">
          <a:xfrm rot="5400000">
            <a:off x="3393475" y="5927115"/>
            <a:ext cx="468717" cy="364332"/>
          </a:xfrm>
          <a:prstGeom prst="bentUp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6560569" y="5105400"/>
            <a:ext cx="1522070" cy="979707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6687227" y="5105400"/>
            <a:ext cx="1400175" cy="1003881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ight Arrow 24"/>
          <p:cNvSpPr/>
          <p:nvPr/>
        </p:nvSpPr>
        <p:spPr bwMode="auto">
          <a:xfrm>
            <a:off x="3809997" y="2852853"/>
            <a:ext cx="615383" cy="305748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532271" y="2852853"/>
            <a:ext cx="1507943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Crash dump</a:t>
            </a:r>
            <a:r>
              <a:rPr lang="el-GR" dirty="0" smtClean="0">
                <a:solidFill>
                  <a:schemeClr val="tx2"/>
                </a:solidFill>
              </a:rPr>
              <a:t>;</a:t>
            </a:r>
            <a:endParaRPr lang="el-GR" dirty="0">
              <a:solidFill>
                <a:schemeClr val="tx2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 flipH="1">
            <a:off x="6560569" y="1371600"/>
            <a:ext cx="1526833" cy="3566694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687227" y="1371600"/>
            <a:ext cx="1618573" cy="3566694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446385" y="3564353"/>
            <a:ext cx="5494646" cy="9510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Το μέγεθος του εξαρτάται από τον τύπο του </a:t>
            </a:r>
            <a:r>
              <a:rPr lang="en-US" dirty="0" smtClean="0">
                <a:solidFill>
                  <a:schemeClr val="tx2"/>
                </a:solidFill>
              </a:rPr>
              <a:t>crash 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dump </a:t>
            </a:r>
            <a:r>
              <a:rPr lang="el-GR" dirty="0" smtClean="0">
                <a:solidFill>
                  <a:schemeClr val="tx2"/>
                </a:solidFill>
              </a:rPr>
              <a:t>που επιθυμείτε να πάρετε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l-GR" dirty="0" smtClean="0">
                <a:solidFill>
                  <a:schemeClr val="tx2"/>
                </a:solidFill>
              </a:rPr>
              <a:t>μετά από μια μπλε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οθόνη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46384" y="2134448"/>
            <a:ext cx="2912144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>
                <a:solidFill>
                  <a:schemeClr val="tx2"/>
                </a:solidFill>
              </a:rPr>
              <a:t>Page file = </a:t>
            </a:r>
            <a:r>
              <a:rPr lang="el-GR" dirty="0" smtClean="0">
                <a:solidFill>
                  <a:schemeClr val="tx2"/>
                </a:solidFill>
              </a:rPr>
              <a:t>Εικονική μνήμη</a:t>
            </a:r>
            <a:endParaRPr lang="el-G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  <p:bldP spid="8" grpId="0" animBg="1"/>
      <p:bldP spid="10" grpId="0"/>
      <p:bldP spid="11" grpId="0"/>
      <p:bldP spid="13" grpId="0" animBg="1"/>
      <p:bldP spid="17" grpId="0"/>
      <p:bldP spid="25" grpId="0" animBg="1"/>
      <p:bldP spid="26" grpId="0"/>
      <p:bldP spid="33" grpId="0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</a:t>
            </a:r>
            <a:r>
              <a:rPr lang="en-US" dirty="0" smtClean="0"/>
              <a:t>Page File</a:t>
            </a:r>
            <a:endParaRPr lang="el-G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524000"/>
            <a:ext cx="3990975" cy="501015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3375" y="1676400"/>
            <a:ext cx="4191000" cy="8956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Small memory dump</a:t>
            </a:r>
            <a:r>
              <a:rPr lang="el-GR" dirty="0" smtClean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(</a:t>
            </a:r>
            <a:r>
              <a:rPr lang="en-US" dirty="0" err="1" smtClean="0">
                <a:solidFill>
                  <a:schemeClr val="tx2"/>
                </a:solidFill>
              </a:rPr>
              <a:t>minidump</a:t>
            </a:r>
            <a:r>
              <a:rPr lang="en-US" dirty="0" smtClean="0">
                <a:solidFill>
                  <a:schemeClr val="tx2"/>
                </a:solidFill>
              </a:rPr>
              <a:t>):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Περιέχει πληροφορίες σχετικά με το </a:t>
            </a:r>
            <a:r>
              <a:rPr lang="en-US" dirty="0" smtClean="0">
                <a:solidFill>
                  <a:schemeClr val="tx2"/>
                </a:solidFill>
              </a:rPr>
              <a:t>stop code</a:t>
            </a:r>
            <a:r>
              <a:rPr lang="el-GR" dirty="0" smtClean="0">
                <a:solidFill>
                  <a:schemeClr val="tx2"/>
                </a:solidFill>
              </a:rPr>
              <a:t> και τους </a:t>
            </a:r>
            <a:r>
              <a:rPr lang="en-US" dirty="0" smtClean="0">
                <a:solidFill>
                  <a:schemeClr val="tx2"/>
                </a:solidFill>
              </a:rPr>
              <a:t>drivers  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5275" y="2971800"/>
            <a:ext cx="4191000" cy="169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Kernel memory dump: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Περιέχει  τα πάντα εκτός από πληροφορίες σχετικά με διεργασίες που ανήκουν στο  </a:t>
            </a:r>
            <a:r>
              <a:rPr lang="en-US" dirty="0" smtClean="0">
                <a:solidFill>
                  <a:schemeClr val="tx2"/>
                </a:solidFill>
              </a:rPr>
              <a:t>User-Mode. </a:t>
            </a:r>
            <a:endParaRPr lang="el-GR" dirty="0" smtClean="0">
              <a:solidFill>
                <a:schemeClr val="tx2"/>
              </a:solidFill>
            </a:endParaRP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Default </a:t>
            </a:r>
            <a:r>
              <a:rPr lang="el-GR" dirty="0" smtClean="0">
                <a:solidFill>
                  <a:schemeClr val="tx2"/>
                </a:solidFill>
              </a:rPr>
              <a:t>ρύθμιση στα</a:t>
            </a:r>
            <a:r>
              <a:rPr lang="en-US" dirty="0" smtClean="0">
                <a:solidFill>
                  <a:schemeClr val="tx2"/>
                </a:solidFill>
              </a:rPr>
              <a:t> Windows Server 2008 R2 </a:t>
            </a:r>
            <a:r>
              <a:rPr lang="el-GR" dirty="0" smtClean="0">
                <a:solidFill>
                  <a:schemeClr val="tx2"/>
                </a:solidFill>
              </a:rPr>
              <a:t> 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5275" y="5224724"/>
            <a:ext cx="4191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Complete memory dump: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Περιλαμβάνει και το </a:t>
            </a:r>
            <a:r>
              <a:rPr lang="en-US" dirty="0" smtClean="0">
                <a:solidFill>
                  <a:schemeClr val="tx2"/>
                </a:solidFill>
              </a:rPr>
              <a:t>User-Mode</a:t>
            </a:r>
            <a:endParaRPr lang="el-G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Page File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304800" y="1066800"/>
            <a:ext cx="160020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sz="2400" dirty="0" smtClean="0">
                <a:solidFill>
                  <a:schemeClr val="tx2"/>
                </a:solidFill>
              </a:rPr>
              <a:t>Μέγεθος</a:t>
            </a:r>
            <a:endParaRPr lang="el-GR" sz="2400" dirty="0">
              <a:solidFill>
                <a:schemeClr val="tx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066800"/>
            <a:ext cx="6005512" cy="44994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4800" y="1676400"/>
            <a:ext cx="2514600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Εάν κάνετε χρήση του </a:t>
            </a:r>
            <a:r>
              <a:rPr lang="en-US" dirty="0" smtClean="0">
                <a:solidFill>
                  <a:schemeClr val="tx2"/>
                </a:solidFill>
              </a:rPr>
              <a:t>small memory dump, </a:t>
            </a:r>
            <a:r>
              <a:rPr lang="el-GR" dirty="0" smtClean="0">
                <a:solidFill>
                  <a:schemeClr val="tx2"/>
                </a:solidFill>
              </a:rPr>
              <a:t>λίγα </a:t>
            </a:r>
            <a:r>
              <a:rPr lang="en-US" dirty="0" smtClean="0">
                <a:solidFill>
                  <a:schemeClr val="tx2"/>
                </a:solidFill>
              </a:rPr>
              <a:t>MBs </a:t>
            </a:r>
            <a:r>
              <a:rPr lang="el-GR" dirty="0" smtClean="0">
                <a:solidFill>
                  <a:schemeClr val="tx2"/>
                </a:solidFill>
              </a:rPr>
              <a:t>είναι αρκετά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5750" y="2896398"/>
            <a:ext cx="2514600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Το μέγεθος του </a:t>
            </a:r>
            <a:r>
              <a:rPr lang="en-US" dirty="0" smtClean="0">
                <a:solidFill>
                  <a:schemeClr val="tx2"/>
                </a:solidFill>
              </a:rPr>
              <a:t>kernel dump </a:t>
            </a:r>
            <a:r>
              <a:rPr lang="el-GR" dirty="0" smtClean="0">
                <a:solidFill>
                  <a:schemeClr val="tx2"/>
                </a:solidFill>
              </a:rPr>
              <a:t>διαφέρει από σύστημα σε σύστημα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85750" y="4038600"/>
            <a:ext cx="251460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Το </a:t>
            </a:r>
            <a:r>
              <a:rPr lang="en-US" dirty="0" smtClean="0">
                <a:solidFill>
                  <a:schemeClr val="tx2"/>
                </a:solidFill>
              </a:rPr>
              <a:t>complete memory dump </a:t>
            </a:r>
            <a:r>
              <a:rPr lang="el-GR" dirty="0" smtClean="0">
                <a:solidFill>
                  <a:schemeClr val="tx2"/>
                </a:solidFill>
              </a:rPr>
              <a:t>χρειάζεται </a:t>
            </a:r>
            <a:r>
              <a:rPr lang="en-US" dirty="0" smtClean="0">
                <a:solidFill>
                  <a:schemeClr val="tx2"/>
                </a:solidFill>
              </a:rPr>
              <a:t>page file </a:t>
            </a:r>
            <a:r>
              <a:rPr lang="el-GR" dirty="0" err="1" smtClean="0">
                <a:solidFill>
                  <a:schemeClr val="tx2"/>
                </a:solidFill>
              </a:rPr>
              <a:t>ισο</a:t>
            </a:r>
            <a:r>
              <a:rPr lang="el-GR" dirty="0" smtClean="0">
                <a:solidFill>
                  <a:schemeClr val="tx2"/>
                </a:solidFill>
              </a:rPr>
              <a:t> με τη </a:t>
            </a:r>
            <a:r>
              <a:rPr lang="en-US" dirty="0" smtClean="0">
                <a:solidFill>
                  <a:schemeClr val="tx2"/>
                </a:solidFill>
              </a:rPr>
              <a:t>ram</a:t>
            </a:r>
            <a:r>
              <a:rPr lang="el-GR" dirty="0" smtClean="0">
                <a:solidFill>
                  <a:schemeClr val="tx2"/>
                </a:solidFill>
              </a:rPr>
              <a:t>, συν 1 </a:t>
            </a:r>
            <a:r>
              <a:rPr lang="en-US" dirty="0" smtClean="0">
                <a:solidFill>
                  <a:schemeClr val="tx2"/>
                </a:solidFill>
              </a:rPr>
              <a:t>MB </a:t>
            </a:r>
            <a:r>
              <a:rPr lang="el-GR" dirty="0" smtClean="0">
                <a:solidFill>
                  <a:schemeClr val="tx2"/>
                </a:solidFill>
              </a:rPr>
              <a:t>για τον </a:t>
            </a:r>
            <a:r>
              <a:rPr lang="en-US" dirty="0" smtClean="0">
                <a:solidFill>
                  <a:schemeClr val="tx2"/>
                </a:solidFill>
              </a:rPr>
              <a:t>header </a:t>
            </a:r>
            <a:r>
              <a:rPr lang="el-GR" dirty="0" smtClean="0">
                <a:solidFill>
                  <a:schemeClr val="tx2"/>
                </a:solidFill>
              </a:rPr>
              <a:t>του</a:t>
            </a:r>
            <a:endParaRPr lang="el-G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BSODs: </a:t>
            </a:r>
            <a:r>
              <a:rPr lang="en-US" dirty="0"/>
              <a:t>Page File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242375" y="1752600"/>
            <a:ext cx="3944926" cy="9510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«Δεν έχω αρκετό χώρο στο </a:t>
            </a:r>
            <a:r>
              <a:rPr lang="en-US" dirty="0" smtClean="0">
                <a:solidFill>
                  <a:schemeClr val="tx2"/>
                </a:solidFill>
              </a:rPr>
              <a:t>C:\</a:t>
            </a:r>
            <a:r>
              <a:rPr lang="el-GR" dirty="0" smtClean="0">
                <a:solidFill>
                  <a:schemeClr val="tx2"/>
                </a:solidFill>
              </a:rPr>
              <a:t> για </a:t>
            </a:r>
            <a:endParaRPr lang="en-US" dirty="0" smtClean="0">
              <a:solidFill>
                <a:schemeClr val="tx2"/>
              </a:solidFill>
            </a:endParaRP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μεγάλο </a:t>
            </a:r>
            <a:r>
              <a:rPr lang="en-US" dirty="0" smtClean="0">
                <a:solidFill>
                  <a:schemeClr val="tx2"/>
                </a:solidFill>
              </a:rPr>
              <a:t>page file </a:t>
            </a:r>
            <a:r>
              <a:rPr lang="el-GR" dirty="0" smtClean="0">
                <a:solidFill>
                  <a:schemeClr val="tx2"/>
                </a:solidFill>
              </a:rPr>
              <a:t>και για </a:t>
            </a:r>
            <a:endParaRPr lang="en-US" dirty="0" smtClean="0">
              <a:solidFill>
                <a:schemeClr val="tx2"/>
              </a:solidFill>
            </a:endParaRP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kernel</a:t>
            </a:r>
            <a:r>
              <a:rPr lang="el-GR" dirty="0" smtClean="0">
                <a:solidFill>
                  <a:schemeClr val="tx2"/>
                </a:solidFill>
              </a:rPr>
              <a:t>/</a:t>
            </a:r>
            <a:r>
              <a:rPr lang="en-US" dirty="0" smtClean="0">
                <a:solidFill>
                  <a:schemeClr val="tx2"/>
                </a:solidFill>
              </a:rPr>
              <a:t>complete dump </a:t>
            </a:r>
            <a:r>
              <a:rPr lang="el-GR" dirty="0" smtClean="0">
                <a:solidFill>
                  <a:schemeClr val="tx2"/>
                </a:solidFill>
              </a:rPr>
              <a:t>ταυτόχρονα»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5" name="Down Arrow 4"/>
          <p:cNvSpPr/>
          <p:nvPr/>
        </p:nvSpPr>
        <p:spPr bwMode="auto">
          <a:xfrm>
            <a:off x="2016003" y="2819400"/>
            <a:ext cx="397667" cy="838200"/>
          </a:xfrm>
          <a:prstGeom prst="down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399" y="1524911"/>
            <a:ext cx="3854859" cy="277706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962823" y="5343477"/>
            <a:ext cx="1279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Dedicated </a:t>
            </a:r>
          </a:p>
          <a:p>
            <a:r>
              <a:rPr lang="en-US" dirty="0" smtClean="0"/>
              <a:t>Dump File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42375" y="3733800"/>
            <a:ext cx="486302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Key: </a:t>
            </a:r>
            <a:r>
              <a:rPr lang="en-US" dirty="0" smtClean="0"/>
              <a:t>HKEY_LOCAL_MACHINE\System\</a:t>
            </a:r>
          </a:p>
          <a:p>
            <a:r>
              <a:rPr lang="en-US" dirty="0" err="1" smtClean="0"/>
              <a:t>CurrentControlSet</a:t>
            </a:r>
            <a:r>
              <a:rPr lang="en-US" dirty="0" smtClean="0"/>
              <a:t>\Control\</a:t>
            </a:r>
            <a:r>
              <a:rPr lang="en-US" dirty="0" err="1" smtClean="0"/>
              <a:t>CrashControl</a:t>
            </a:r>
            <a:endParaRPr lang="en-US" dirty="0" smtClean="0"/>
          </a:p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Name:</a:t>
            </a:r>
            <a:r>
              <a:rPr lang="en-US" dirty="0" smtClean="0"/>
              <a:t> </a:t>
            </a:r>
            <a:r>
              <a:rPr lang="en-US" dirty="0" err="1" smtClean="0"/>
              <a:t>DedicatedDumpFile</a:t>
            </a:r>
            <a:endParaRPr lang="en-US" dirty="0" smtClean="0"/>
          </a:p>
          <a:p>
            <a:r>
              <a:rPr lang="en-US" dirty="0" smtClean="0"/>
              <a:t>Type: REG_SZ</a:t>
            </a:r>
          </a:p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Value:</a:t>
            </a:r>
            <a:r>
              <a:rPr lang="en-US" dirty="0" smtClean="0"/>
              <a:t> </a:t>
            </a:r>
            <a:r>
              <a:rPr lang="en-US" dirty="0"/>
              <a:t>D</a:t>
            </a:r>
            <a:r>
              <a:rPr lang="en-US" dirty="0" smtClean="0"/>
              <a:t>:\</a:t>
            </a:r>
            <a:r>
              <a:rPr lang="en-US" i="1" dirty="0" smtClean="0"/>
              <a:t>Dumps</a:t>
            </a:r>
            <a:r>
              <a:rPr lang="en-US" dirty="0" smtClean="0"/>
              <a:t>\DedicatedDump.sys</a:t>
            </a:r>
            <a:endParaRPr lang="en-US" dirty="0"/>
          </a:p>
        </p:txBody>
      </p:sp>
      <p:sp>
        <p:nvSpPr>
          <p:cNvPr id="11" name="Bent-Up Arrow 10"/>
          <p:cNvSpPr/>
          <p:nvPr/>
        </p:nvSpPr>
        <p:spPr bwMode="auto">
          <a:xfrm rot="5400000">
            <a:off x="2185362" y="5141007"/>
            <a:ext cx="732473" cy="889670"/>
          </a:xfrm>
          <a:prstGeom prst="bentUpArrow">
            <a:avLst>
              <a:gd name="adj1" fmla="val 25000"/>
              <a:gd name="adj2" fmla="val 35403"/>
              <a:gd name="adj3" fmla="val 25000"/>
            </a:avLst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340757" y="5229130"/>
            <a:ext cx="35814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Name:</a:t>
            </a:r>
            <a:r>
              <a:rPr lang="en-US" dirty="0" smtClean="0"/>
              <a:t> </a:t>
            </a:r>
            <a:r>
              <a:rPr lang="en-US" dirty="0" err="1" smtClean="0"/>
              <a:t>DumpFileSize</a:t>
            </a:r>
            <a:endParaRPr lang="en-US" dirty="0" smtClean="0"/>
          </a:p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Type</a:t>
            </a:r>
            <a:r>
              <a:rPr lang="en-US" dirty="0" smtClean="0"/>
              <a:t>: REG_DWORD</a:t>
            </a:r>
          </a:p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Value:</a:t>
            </a:r>
            <a:r>
              <a:rPr lang="en-US" dirty="0" smtClean="0"/>
              <a:t> 1024 (</a:t>
            </a:r>
            <a:r>
              <a:rPr lang="el-GR" dirty="0" smtClean="0"/>
              <a:t>μέγεθος σε </a:t>
            </a:r>
            <a:r>
              <a:rPr lang="en-US" dirty="0" smtClean="0"/>
              <a:t>MBs)</a:t>
            </a:r>
            <a:endParaRPr lang="en-US" dirty="0"/>
          </a:p>
        </p:txBody>
      </p:sp>
      <p:sp>
        <p:nvSpPr>
          <p:cNvPr id="13" name="Right Arrow 12"/>
          <p:cNvSpPr/>
          <p:nvPr/>
        </p:nvSpPr>
        <p:spPr bwMode="auto">
          <a:xfrm>
            <a:off x="4242148" y="5427601"/>
            <a:ext cx="939452" cy="478081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 animBg="1"/>
      <p:bldP spid="8" grpId="0"/>
      <p:bldP spid="9" grpId="0"/>
      <p:bldP spid="11" grpId="0" animBg="1"/>
      <p:bldP spid="12" grpId="0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BSODs:</a:t>
            </a:r>
            <a:r>
              <a:rPr lang="el-GR" dirty="0" smtClean="0"/>
              <a:t> </a:t>
            </a:r>
            <a:r>
              <a:rPr lang="en-US" dirty="0" smtClean="0"/>
              <a:t>Troubleshooting</a:t>
            </a:r>
            <a:endParaRPr lang="el-GR" dirty="0"/>
          </a:p>
        </p:txBody>
      </p:sp>
      <p:sp>
        <p:nvSpPr>
          <p:cNvPr id="2" name="Rounded Rectangle 1"/>
          <p:cNvSpPr/>
          <p:nvPr/>
        </p:nvSpPr>
        <p:spPr bwMode="auto">
          <a:xfrm>
            <a:off x="3121002" y="2362200"/>
            <a:ext cx="2971800" cy="790575"/>
          </a:xfrm>
          <a:prstGeom prst="roundRect">
            <a:avLst/>
          </a:prstGeom>
          <a:solidFill>
            <a:srgbClr val="00AEEF"/>
          </a:solidFill>
          <a:ln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" pitchFamily="34" charset="0"/>
              </a:rPr>
              <a:t>BSOD</a:t>
            </a:r>
            <a:endParaRPr lang="el-GR" sz="2400" dirty="0" err="1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4" name="Down Arrow 3"/>
          <p:cNvSpPr/>
          <p:nvPr/>
        </p:nvSpPr>
        <p:spPr bwMode="auto">
          <a:xfrm rot="2100000">
            <a:off x="3451179" y="3395354"/>
            <a:ext cx="457200" cy="1295449"/>
          </a:xfrm>
          <a:prstGeom prst="down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7" name="Down Arrow 6"/>
          <p:cNvSpPr/>
          <p:nvPr/>
        </p:nvSpPr>
        <p:spPr bwMode="auto">
          <a:xfrm rot="-2100000">
            <a:off x="5295138" y="3362729"/>
            <a:ext cx="457200" cy="1331317"/>
          </a:xfrm>
          <a:prstGeom prst="down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1266757" y="4981575"/>
            <a:ext cx="2971800" cy="7905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" pitchFamily="34" charset="0"/>
              </a:rPr>
              <a:t>Software</a:t>
            </a:r>
            <a:endParaRPr lang="el-GR" sz="2400" dirty="0" err="1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4990475" y="4981574"/>
            <a:ext cx="2971800" cy="7905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" pitchFamily="34" charset="0"/>
              </a:rPr>
              <a:t>Hardware</a:t>
            </a:r>
            <a:endParaRPr lang="el-GR" sz="2400" dirty="0" err="1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11302" y="1752600"/>
            <a:ext cx="5791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l-GR" sz="2400" dirty="0" smtClean="0"/>
              <a:t>Δυο βασικές κατηγορίες</a:t>
            </a:r>
            <a:endParaRPr lang="el-GR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952" y="1171575"/>
            <a:ext cx="6057900" cy="409575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 bwMode="auto">
          <a:xfrm>
            <a:off x="1577952" y="1171575"/>
            <a:ext cx="739753" cy="204787"/>
          </a:xfrm>
          <a:prstGeom prst="roundRect">
            <a:avLst/>
          </a:prstGeom>
          <a:noFill/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7" grpId="0" animBg="1"/>
      <p:bldP spid="8" grpId="0" animBg="1"/>
      <p:bldP spid="9" grpId="0" animBg="1"/>
      <p:bldP spid="5" grpId="0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BSODs: </a:t>
            </a:r>
            <a:r>
              <a:rPr lang="en-US" dirty="0"/>
              <a:t>Troubleshooting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381000" y="1143000"/>
            <a:ext cx="2321918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tx2"/>
                </a:solidFill>
              </a:rPr>
              <a:t>Hardware</a:t>
            </a:r>
            <a:endParaRPr lang="el-GR" sz="3200" dirty="0">
              <a:solidFill>
                <a:schemeClr val="tx2"/>
              </a:solidFill>
            </a:endParaRPr>
          </a:p>
        </p:txBody>
      </p:sp>
      <p:sp>
        <p:nvSpPr>
          <p:cNvPr id="2" name="Right Arrow 1"/>
          <p:cNvSpPr/>
          <p:nvPr/>
        </p:nvSpPr>
        <p:spPr bwMode="auto">
          <a:xfrm>
            <a:off x="1304925" y="1811247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95525" y="1830931"/>
            <a:ext cx="678391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RAM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7" name="Right Arrow 6"/>
          <p:cNvSpPr/>
          <p:nvPr/>
        </p:nvSpPr>
        <p:spPr bwMode="auto">
          <a:xfrm>
            <a:off x="1304925" y="2344647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95525" y="2364331"/>
            <a:ext cx="1710020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Σκληροί δίσκοι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9" name="Right Arrow 8"/>
          <p:cNvSpPr/>
          <p:nvPr/>
        </p:nvSpPr>
        <p:spPr bwMode="auto">
          <a:xfrm>
            <a:off x="1304925" y="2878047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95525" y="2897731"/>
            <a:ext cx="615874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CPU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1" name="Right Arrow 10"/>
          <p:cNvSpPr/>
          <p:nvPr/>
        </p:nvSpPr>
        <p:spPr bwMode="auto">
          <a:xfrm>
            <a:off x="1304925" y="3411447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95525" y="3431131"/>
            <a:ext cx="596638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PSU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3" name="Right Arrow 12"/>
          <p:cNvSpPr/>
          <p:nvPr/>
        </p:nvSpPr>
        <p:spPr bwMode="auto">
          <a:xfrm>
            <a:off x="1304925" y="3944847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95525" y="3964531"/>
            <a:ext cx="1657377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Θερμοκρασίες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5" name="Right Arrow 14"/>
          <p:cNvSpPr/>
          <p:nvPr/>
        </p:nvSpPr>
        <p:spPr bwMode="auto">
          <a:xfrm>
            <a:off x="1304925" y="4478247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295525" y="4497931"/>
            <a:ext cx="2137380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Ελαττωματικές </a:t>
            </a:r>
            <a:r>
              <a:rPr lang="en-US" dirty="0" smtClean="0">
                <a:solidFill>
                  <a:schemeClr val="tx2"/>
                </a:solidFill>
              </a:rPr>
              <a:t>PCI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7" name="Right Arrow 16"/>
          <p:cNvSpPr/>
          <p:nvPr/>
        </p:nvSpPr>
        <p:spPr bwMode="auto">
          <a:xfrm>
            <a:off x="1304925" y="5009516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95525" y="5029200"/>
            <a:ext cx="1095556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Καλώδια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9" name="Right Arrow 18"/>
          <p:cNvSpPr/>
          <p:nvPr/>
        </p:nvSpPr>
        <p:spPr bwMode="auto">
          <a:xfrm>
            <a:off x="4432905" y="1830931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0" name="Right Arrow 19"/>
          <p:cNvSpPr/>
          <p:nvPr/>
        </p:nvSpPr>
        <p:spPr bwMode="auto">
          <a:xfrm>
            <a:off x="4432905" y="2364331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1" name="Right Arrow 20"/>
          <p:cNvSpPr/>
          <p:nvPr/>
        </p:nvSpPr>
        <p:spPr bwMode="auto">
          <a:xfrm>
            <a:off x="4432905" y="2897731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2" name="Right Arrow 21"/>
          <p:cNvSpPr/>
          <p:nvPr/>
        </p:nvSpPr>
        <p:spPr bwMode="auto">
          <a:xfrm>
            <a:off x="4432905" y="3431131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3" name="Right Arrow 22"/>
          <p:cNvSpPr/>
          <p:nvPr/>
        </p:nvSpPr>
        <p:spPr bwMode="auto">
          <a:xfrm>
            <a:off x="4432905" y="3964531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4" name="Right Arrow 23"/>
          <p:cNvSpPr/>
          <p:nvPr/>
        </p:nvSpPr>
        <p:spPr bwMode="auto">
          <a:xfrm>
            <a:off x="4432905" y="4497931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5" name="Right Arrow 24"/>
          <p:cNvSpPr/>
          <p:nvPr/>
        </p:nvSpPr>
        <p:spPr bwMode="auto">
          <a:xfrm>
            <a:off x="4432905" y="5029200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695950" y="1850615"/>
            <a:ext cx="2197846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err="1" smtClean="0">
                <a:solidFill>
                  <a:schemeClr val="tx2"/>
                </a:solidFill>
              </a:rPr>
              <a:t>Memtest</a:t>
            </a:r>
            <a:r>
              <a:rPr lang="en-US" dirty="0" smtClean="0">
                <a:solidFill>
                  <a:schemeClr val="tx2"/>
                </a:solidFill>
              </a:rPr>
              <a:t> (bootable)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695950" y="2384015"/>
            <a:ext cx="2124171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Vendor diagnostics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695950" y="2917415"/>
            <a:ext cx="1532792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Prime95, </a:t>
            </a:r>
            <a:r>
              <a:rPr lang="en-US" dirty="0" err="1" smtClean="0">
                <a:solidFill>
                  <a:schemeClr val="tx2"/>
                </a:solidFill>
              </a:rPr>
              <a:t>L</a:t>
            </a:r>
            <a:r>
              <a:rPr lang="en-US" dirty="0" err="1">
                <a:solidFill>
                  <a:schemeClr val="tx2"/>
                </a:solidFill>
              </a:rPr>
              <a:t>i</a:t>
            </a:r>
            <a:r>
              <a:rPr lang="en-US" dirty="0" err="1" smtClean="0">
                <a:solidFill>
                  <a:schemeClr val="tx2"/>
                </a:solidFill>
              </a:rPr>
              <a:t>nx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695950" y="3450815"/>
            <a:ext cx="758734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OCCT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695950" y="3984215"/>
            <a:ext cx="2260362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err="1" smtClean="0">
                <a:solidFill>
                  <a:schemeClr val="tx2"/>
                </a:solidFill>
              </a:rPr>
              <a:t>Realtemp</a:t>
            </a:r>
            <a:r>
              <a:rPr lang="en-US" dirty="0" smtClean="0">
                <a:solidFill>
                  <a:schemeClr val="tx2"/>
                </a:solidFill>
              </a:rPr>
              <a:t>, </a:t>
            </a:r>
            <a:r>
              <a:rPr lang="en-US" dirty="0" err="1" smtClean="0">
                <a:solidFill>
                  <a:schemeClr val="tx2"/>
                </a:solidFill>
              </a:rPr>
              <a:t>Coretemp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695950" y="4517615"/>
            <a:ext cx="1784656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“Trial and error”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695950" y="5029200"/>
            <a:ext cx="1790683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“Trial and error”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124213" y="5696584"/>
            <a:ext cx="2663863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BIOS settings : DEFAULT!</a:t>
            </a:r>
            <a:endParaRPr lang="el-G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7" grpId="0" animBg="1"/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304800" y="1143000"/>
            <a:ext cx="7773025" cy="9510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Εξαιτίας του μεγάλου εύρους των παραγόντων από τους οποίους μπορεί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>
                <a:solidFill>
                  <a:schemeClr val="tx2"/>
                </a:solidFill>
              </a:rPr>
              <a:t>ν</a:t>
            </a:r>
            <a:r>
              <a:rPr lang="el-GR" dirty="0" smtClean="0">
                <a:solidFill>
                  <a:schemeClr val="tx2"/>
                </a:solidFill>
              </a:rPr>
              <a:t>α προκληθεί μια μπλε οθόνη, η χρήση ενός γενικού πλάνου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αντιμετώπισης τους, αποτελεί μια καλή αρχή.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4799" y="2286000"/>
            <a:ext cx="4576061" cy="12557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Προσπαθούμε να εντοπίσουμε κάτι κοινό 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στις συνθήκες που επικρατούν στο 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σύστημα μας πριν την εμφάνιση της μπλε 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οθόνης</a:t>
            </a:r>
            <a:endParaRPr lang="el-GR" dirty="0">
              <a:solidFill>
                <a:schemeClr val="tx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0860" y="2286000"/>
            <a:ext cx="3980437" cy="300307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4801" y="3590239"/>
            <a:ext cx="3962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Απενεργοποιούμε την αυτόματη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επανεκκίνηση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799" y="4448849"/>
            <a:ext cx="3962400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Φροντίζουμε τη φύλαξη των </a:t>
            </a:r>
            <a:r>
              <a:rPr lang="en-US" dirty="0" smtClean="0">
                <a:solidFill>
                  <a:schemeClr val="tx2"/>
                </a:solidFill>
              </a:rPr>
              <a:t>dumps</a:t>
            </a:r>
            <a:r>
              <a:rPr lang="el-GR" dirty="0" smtClean="0">
                <a:solidFill>
                  <a:schemeClr val="tx2"/>
                </a:solidFill>
              </a:rPr>
              <a:t> από προγράμματα τρίτων κατασκευαστών</a:t>
            </a:r>
            <a:endParaRPr lang="el-G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285749" y="1371600"/>
            <a:ext cx="3962400" cy="951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Ελέγχουμε τα </a:t>
            </a:r>
            <a:r>
              <a:rPr lang="en-US" dirty="0" smtClean="0">
                <a:solidFill>
                  <a:schemeClr val="tx2"/>
                </a:solidFill>
              </a:rPr>
              <a:t>stop codes: </a:t>
            </a:r>
            <a:r>
              <a:rPr lang="el-GR" dirty="0" smtClean="0">
                <a:solidFill>
                  <a:schemeClr val="tx2"/>
                </a:solidFill>
              </a:rPr>
              <a:t>Είναι κοινά 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>
                <a:solidFill>
                  <a:schemeClr val="tx2"/>
                </a:solidFill>
              </a:rPr>
              <a:t>γ</a:t>
            </a:r>
            <a:r>
              <a:rPr lang="el-GR" dirty="0" smtClean="0">
                <a:solidFill>
                  <a:schemeClr val="tx2"/>
                </a:solidFill>
              </a:rPr>
              <a:t>ια κάθε μπλε οθόνη; Αναφέρεται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κάποιος </a:t>
            </a:r>
            <a:r>
              <a:rPr lang="en-US" dirty="0" smtClean="0">
                <a:solidFill>
                  <a:schemeClr val="tx2"/>
                </a:solidFill>
              </a:rPr>
              <a:t>driver</a:t>
            </a:r>
            <a:r>
              <a:rPr lang="el-GR" dirty="0" smtClean="0">
                <a:solidFill>
                  <a:schemeClr val="tx2"/>
                </a:solidFill>
              </a:rPr>
              <a:t>; Παραμένει ο ίδιος;</a:t>
            </a:r>
            <a:endParaRPr lang="el-GR" dirty="0">
              <a:solidFill>
                <a:schemeClr val="tx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999" y="1066800"/>
            <a:ext cx="4070349" cy="3052762"/>
          </a:xfrm>
          <a:prstGeom prst="rect">
            <a:avLst/>
          </a:prstGeom>
        </p:spPr>
      </p:pic>
      <p:sp>
        <p:nvSpPr>
          <p:cNvPr id="9" name="Down Arrow 8"/>
          <p:cNvSpPr/>
          <p:nvPr/>
        </p:nvSpPr>
        <p:spPr bwMode="auto">
          <a:xfrm>
            <a:off x="2038349" y="2466973"/>
            <a:ext cx="457200" cy="1114425"/>
          </a:xfrm>
          <a:prstGeom prst="down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14348" y="3791230"/>
            <a:ext cx="3762376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Το </a:t>
            </a:r>
            <a:r>
              <a:rPr lang="en-US" dirty="0" smtClean="0">
                <a:solidFill>
                  <a:schemeClr val="tx2"/>
                </a:solidFill>
                <a:hlinkClick r:id="rId3"/>
              </a:rPr>
              <a:t>MSDN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l-GR" dirty="0" smtClean="0">
                <a:solidFill>
                  <a:schemeClr val="tx2"/>
                </a:solidFill>
              </a:rPr>
              <a:t>διαθέτει πληροφορίες για κάθε ένα από τους 265 διαφορετικούς </a:t>
            </a:r>
            <a:r>
              <a:rPr lang="en-US" dirty="0" smtClean="0">
                <a:solidFill>
                  <a:schemeClr val="tx2"/>
                </a:solidFill>
              </a:rPr>
              <a:t>stop codes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562733" y="2728912"/>
            <a:ext cx="60960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Ναι</a:t>
            </a:r>
            <a:endParaRPr lang="el-GR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Bent Arrow 18"/>
          <p:cNvSpPr/>
          <p:nvPr/>
        </p:nvSpPr>
        <p:spPr bwMode="auto">
          <a:xfrm rot="5400000">
            <a:off x="2643187" y="3071814"/>
            <a:ext cx="3429000" cy="790575"/>
          </a:xfrm>
          <a:prstGeom prst="ben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786186" y="2728912"/>
            <a:ext cx="60960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Όχι</a:t>
            </a:r>
            <a:endParaRPr lang="el-GR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200400" y="5334000"/>
            <a:ext cx="4724400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Η μεγάλη ποικιλία </a:t>
            </a:r>
            <a:r>
              <a:rPr lang="en-US" dirty="0" smtClean="0">
                <a:solidFill>
                  <a:schemeClr val="tx2"/>
                </a:solidFill>
              </a:rPr>
              <a:t>stop codes </a:t>
            </a:r>
            <a:r>
              <a:rPr lang="el-GR" dirty="0" smtClean="0">
                <a:solidFill>
                  <a:schemeClr val="tx2"/>
                </a:solidFill>
              </a:rPr>
              <a:t>μπορεί να αποτελεί ένδειξη </a:t>
            </a:r>
            <a:r>
              <a:rPr lang="en-US" dirty="0" smtClean="0">
                <a:solidFill>
                  <a:schemeClr val="tx2"/>
                </a:solidFill>
              </a:rPr>
              <a:t>hardware </a:t>
            </a:r>
            <a:r>
              <a:rPr lang="el-GR" dirty="0" smtClean="0">
                <a:solidFill>
                  <a:schemeClr val="tx2"/>
                </a:solidFill>
              </a:rPr>
              <a:t>προβλήματος</a:t>
            </a:r>
            <a:endParaRPr lang="el-G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animBg="1"/>
      <p:bldP spid="11" grpId="0"/>
      <p:bldP spid="12" grpId="0"/>
      <p:bldP spid="19" grpId="0" animBg="1"/>
      <p:bldP spid="20" grpId="0"/>
      <p:bldP spid="2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BSODs: </a:t>
            </a:r>
            <a:r>
              <a:rPr lang="en-US" dirty="0"/>
              <a:t>Troubleshooting</a:t>
            </a:r>
            <a:endParaRPr lang="el-G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0472" y="1905000"/>
            <a:ext cx="5123789" cy="360098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181600" y="5629274"/>
            <a:ext cx="3276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dirty="0" smtClean="0">
                <a:solidFill>
                  <a:schemeClr val="tx2"/>
                </a:solidFill>
              </a:rPr>
              <a:t>Top stop codes, Windows 7</a:t>
            </a:r>
            <a:r>
              <a:rPr lang="el-GR" sz="1200" dirty="0" smtClean="0">
                <a:solidFill>
                  <a:schemeClr val="tx2"/>
                </a:solidFill>
              </a:rPr>
              <a:t> Μάιος 2012</a:t>
            </a:r>
          </a:p>
          <a:p>
            <a:pPr indent="-396875" algn="ctr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dirty="0" smtClean="0">
                <a:solidFill>
                  <a:schemeClr val="tx2"/>
                </a:solidFill>
              </a:rPr>
              <a:t>Windows Internals 6</a:t>
            </a:r>
            <a:r>
              <a:rPr lang="en-US" sz="1200" baseline="30000" dirty="0" smtClean="0">
                <a:solidFill>
                  <a:schemeClr val="tx2"/>
                </a:solidFill>
              </a:rPr>
              <a:t>th</a:t>
            </a:r>
            <a:r>
              <a:rPr lang="en-US" sz="1200" dirty="0" smtClean="0">
                <a:solidFill>
                  <a:schemeClr val="tx2"/>
                </a:solidFill>
              </a:rPr>
              <a:t> Edition, Part2</a:t>
            </a:r>
            <a:endParaRPr lang="el-GR" sz="1200" dirty="0">
              <a:solidFill>
                <a:schemeClr val="tx2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6200" y="1200784"/>
            <a:ext cx="1466851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Stop Codes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200" y="2209800"/>
            <a:ext cx="2343151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/>
              <a:t>VIDEO_TDR_FAILURE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6199" y="3001428"/>
            <a:ext cx="3009901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/>
              <a:t>MEMORY_MANAGEMENT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6200" y="3810000"/>
            <a:ext cx="411480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/>
              <a:t>DRIVER_IRQL_NOT_LESS_OR_EQUAL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6199" y="4514216"/>
            <a:ext cx="358140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/>
              <a:t>DRIVER_POWER_STATE_FAILURE</a:t>
            </a:r>
            <a:endParaRPr lang="el-G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533400"/>
            <a:ext cx="8001000" cy="1295400"/>
          </a:xfrm>
          <a:noFill/>
        </p:spPr>
        <p:txBody>
          <a:bodyPr/>
          <a:lstStyle/>
          <a:p>
            <a:r>
              <a:rPr lang="en-US" sz="5400" b="1" dirty="0" smtClean="0"/>
              <a:t>Life after </a:t>
            </a:r>
            <a:r>
              <a:rPr lang="en-US" sz="5400" b="1" dirty="0" smtClean="0">
                <a:solidFill>
                  <a:srgbClr val="00AEEF"/>
                </a:solidFill>
              </a:rPr>
              <a:t>Blue</a:t>
            </a:r>
            <a:r>
              <a:rPr lang="en-US" sz="5400" b="1" dirty="0" smtClean="0"/>
              <a:t> Screen of Death</a:t>
            </a:r>
            <a:r>
              <a:rPr lang="en-US" dirty="0"/>
              <a:t/>
            </a:r>
            <a:br>
              <a:rPr lang="en-US" dirty="0"/>
            </a:br>
            <a:r>
              <a:rPr lang="en-US" sz="2400" b="1" dirty="0" smtClean="0"/>
              <a:t>..</a:t>
            </a:r>
            <a:r>
              <a:rPr lang="el-GR" sz="2400" b="1" dirty="0"/>
              <a:t>κι όμως </a:t>
            </a:r>
            <a:r>
              <a:rPr lang="el-GR" sz="2400" b="1" dirty="0" smtClean="0"/>
              <a:t>υπάρχει</a:t>
            </a:r>
            <a:endParaRPr lang="el-GR" dirty="0"/>
          </a:p>
        </p:txBody>
      </p:sp>
      <p:sp>
        <p:nvSpPr>
          <p:cNvPr id="3" name="Rectangle 2"/>
          <p:cNvSpPr/>
          <p:nvPr/>
        </p:nvSpPr>
        <p:spPr>
          <a:xfrm>
            <a:off x="3914775" y="4100214"/>
            <a:ext cx="13151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rgbClr val="00AEEF"/>
                </a:solidFill>
              </a:rPr>
              <a:t>@</a:t>
            </a:r>
            <a:r>
              <a:rPr lang="en-US" sz="2400" b="1" dirty="0" err="1" smtClean="0">
                <a:solidFill>
                  <a:srgbClr val="00AEEF"/>
                </a:solidFill>
              </a:rPr>
              <a:t>sitoiG</a:t>
            </a:r>
            <a:endParaRPr lang="el-GR" sz="2400" dirty="0"/>
          </a:p>
        </p:txBody>
      </p:sp>
    </p:spTree>
    <p:extLst>
      <p:ext uri="{BB962C8B-B14F-4D97-AF65-F5344CB8AC3E}">
        <p14:creationId xmlns:p14="http://schemas.microsoft.com/office/powerpoint/2010/main" val="97369053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450" y="1371600"/>
            <a:ext cx="5384800" cy="40386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9075" y="3019233"/>
            <a:ext cx="3200400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“RTFM” </a:t>
            </a:r>
            <a:r>
              <a:rPr lang="el-GR" dirty="0" smtClean="0"/>
              <a:t>ή στην περίπτωση μας</a:t>
            </a:r>
            <a:r>
              <a:rPr lang="en-US" dirty="0" smtClean="0"/>
              <a:t>,</a:t>
            </a:r>
            <a:r>
              <a:rPr lang="el-GR" dirty="0" smtClean="0"/>
              <a:t> </a:t>
            </a:r>
            <a:r>
              <a:rPr lang="en-US" dirty="0" smtClean="0"/>
              <a:t>RTFBSOD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505200" y="2743199"/>
            <a:ext cx="5029200" cy="1143001"/>
          </a:xfrm>
          <a:prstGeom prst="roundRect">
            <a:avLst/>
          </a:prstGeom>
          <a:noFill/>
          <a:ln w="34925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19075" y="1819464"/>
            <a:ext cx="3200400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Έλεγχος του </a:t>
            </a:r>
            <a:r>
              <a:rPr lang="en-US" dirty="0" smtClean="0">
                <a:hlinkClick r:id="rId3"/>
              </a:rPr>
              <a:t>MSDN</a:t>
            </a:r>
            <a:r>
              <a:rPr lang="el-GR" dirty="0" smtClean="0"/>
              <a:t> για τον </a:t>
            </a:r>
            <a:r>
              <a:rPr lang="en-US" dirty="0" smtClean="0"/>
              <a:t>stop code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505200" y="1962530"/>
            <a:ext cx="2019300" cy="304801"/>
          </a:xfrm>
          <a:prstGeom prst="roundRect">
            <a:avLst/>
          </a:prstGeom>
          <a:noFill/>
          <a:ln w="34925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3552825" y="4419600"/>
            <a:ext cx="1400175" cy="304801"/>
          </a:xfrm>
          <a:prstGeom prst="roundRect">
            <a:avLst/>
          </a:prstGeom>
          <a:noFill/>
          <a:ln w="34925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9075" y="4382769"/>
            <a:ext cx="30956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Τι είναι ο </a:t>
            </a:r>
            <a:r>
              <a:rPr lang="en-US" dirty="0" smtClean="0"/>
              <a:t>SPCMDCON.sys</a:t>
            </a:r>
            <a:r>
              <a:rPr lang="el-GR" dirty="0" smtClean="0"/>
              <a:t>;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Προσοχή σε </a:t>
            </a:r>
            <a:r>
              <a:rPr lang="en-US" dirty="0" smtClean="0">
                <a:solidFill>
                  <a:schemeClr val="tx2"/>
                </a:solidFill>
              </a:rPr>
              <a:t>false positives!</a:t>
            </a:r>
            <a:endParaRPr lang="el-G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/>
      <p:bldP spid="8" grpId="0" animBg="1"/>
      <p:bldP spid="9" grpId="0" animBg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066800"/>
            <a:ext cx="3972192" cy="274644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" y="1228532"/>
            <a:ext cx="4114800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Τι κάνουμε σε περίπτωση μιας </a:t>
            </a:r>
            <a:r>
              <a:rPr lang="el-GR" dirty="0" smtClean="0"/>
              <a:t>τέτοια</a:t>
            </a:r>
            <a:r>
              <a:rPr lang="el-GR" dirty="0"/>
              <a:t>ς</a:t>
            </a:r>
            <a:r>
              <a:rPr lang="el-GR" dirty="0" smtClean="0"/>
              <a:t> </a:t>
            </a:r>
            <a:r>
              <a:rPr lang="el-GR" dirty="0" smtClean="0"/>
              <a:t>μπλε οθόνης;</a:t>
            </a: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228600" y="2016484"/>
            <a:ext cx="4572000" cy="169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i="1" dirty="0" smtClean="0"/>
              <a:t>«</a:t>
            </a:r>
            <a:r>
              <a:rPr lang="en-US" i="1" dirty="0" smtClean="0"/>
              <a:t>This </a:t>
            </a:r>
            <a:r>
              <a:rPr lang="en-US" i="1" dirty="0"/>
              <a:t>indicates that an exception happened while executing a routine that transitions from non-privileged code to privileged code.</a:t>
            </a:r>
            <a:endParaRPr lang="el-GR" i="1" dirty="0" smtClean="0"/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i="1" dirty="0" smtClean="0"/>
              <a:t>A </a:t>
            </a:r>
            <a:r>
              <a:rPr lang="en-US" i="1" dirty="0"/>
              <a:t>hardware device, its driver, or related software might have caused this </a:t>
            </a:r>
            <a:r>
              <a:rPr lang="en-US" i="1" dirty="0" smtClean="0"/>
              <a:t>error</a:t>
            </a:r>
            <a:r>
              <a:rPr lang="el-GR" i="1" dirty="0" smtClean="0"/>
              <a:t>»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hlinkClick r:id="rId3"/>
              </a:rPr>
              <a:t>MSDN</a:t>
            </a:r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228600" y="3818551"/>
            <a:ext cx="135255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Dxgkrnl.sys</a:t>
            </a:r>
          </a:p>
        </p:txBody>
      </p:sp>
      <p:sp>
        <p:nvSpPr>
          <p:cNvPr id="9" name="Rectangle 8"/>
          <p:cNvSpPr/>
          <p:nvPr/>
        </p:nvSpPr>
        <p:spPr>
          <a:xfrm>
            <a:off x="443755" y="4627006"/>
            <a:ext cx="9222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ym typeface="Wingdings" pitchFamily="2" charset="2"/>
              </a:rPr>
              <a:t>DirectX</a:t>
            </a:r>
            <a:endParaRPr lang="el-GR" dirty="0"/>
          </a:p>
        </p:txBody>
      </p:sp>
      <p:sp>
        <p:nvSpPr>
          <p:cNvPr id="12" name="Rectangle 11"/>
          <p:cNvSpPr/>
          <p:nvPr/>
        </p:nvSpPr>
        <p:spPr>
          <a:xfrm>
            <a:off x="163716" y="5458837"/>
            <a:ext cx="17109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ym typeface="Wingdings" pitchFamily="2" charset="2"/>
              </a:rPr>
              <a:t>Microsoft code</a:t>
            </a:r>
            <a:endParaRPr lang="el-GR" dirty="0"/>
          </a:p>
        </p:txBody>
      </p:sp>
      <p:sp>
        <p:nvSpPr>
          <p:cNvPr id="14" name="Rectangle 13"/>
          <p:cNvSpPr/>
          <p:nvPr/>
        </p:nvSpPr>
        <p:spPr>
          <a:xfrm>
            <a:off x="1460920" y="5947291"/>
            <a:ext cx="1172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>
                <a:sym typeface="Wingdings" pitchFamily="2" charset="2"/>
              </a:rPr>
              <a:t>Σίγουρα;</a:t>
            </a:r>
            <a:r>
              <a:rPr lang="en-US" dirty="0" smtClean="0">
                <a:sym typeface="Wingdings" pitchFamily="2" charset="2"/>
              </a:rPr>
              <a:t>;;</a:t>
            </a:r>
            <a:endParaRPr lang="el-GR" dirty="0"/>
          </a:p>
        </p:txBody>
      </p:sp>
      <p:sp>
        <p:nvSpPr>
          <p:cNvPr id="17" name="Down Arrow 16"/>
          <p:cNvSpPr/>
          <p:nvPr/>
        </p:nvSpPr>
        <p:spPr bwMode="auto">
          <a:xfrm>
            <a:off x="790575" y="4164507"/>
            <a:ext cx="228600" cy="462499"/>
          </a:xfrm>
          <a:prstGeom prst="down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8" name="Down Arrow 17"/>
          <p:cNvSpPr/>
          <p:nvPr/>
        </p:nvSpPr>
        <p:spPr bwMode="auto">
          <a:xfrm>
            <a:off x="790575" y="4996338"/>
            <a:ext cx="228600" cy="462499"/>
          </a:xfrm>
          <a:prstGeom prst="down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0" name="Bent-Up Arrow 19"/>
          <p:cNvSpPr/>
          <p:nvPr/>
        </p:nvSpPr>
        <p:spPr bwMode="auto">
          <a:xfrm rot="5400000">
            <a:off x="923925" y="5780544"/>
            <a:ext cx="457200" cy="552450"/>
          </a:xfrm>
          <a:prstGeom prst="bentUpArrow">
            <a:avLst>
              <a:gd name="adj1" fmla="val 28045"/>
              <a:gd name="adj2" fmla="val 25000"/>
              <a:gd name="adj3" fmla="val 22917"/>
            </a:avLst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0800000" scaled="0"/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3378558"/>
            <a:ext cx="3943901" cy="314368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039" y="3679393"/>
            <a:ext cx="3909435" cy="301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2" grpId="0"/>
      <p:bldP spid="14" grpId="0"/>
      <p:bldP spid="17" grpId="0" animBg="1"/>
      <p:bldP spid="18" grpId="0" animBg="1"/>
      <p:bldP spid="2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457200" y="1700220"/>
            <a:ext cx="3819525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Μήπως όντως φταίει ο </a:t>
            </a:r>
            <a:r>
              <a:rPr lang="en-US" dirty="0"/>
              <a:t>d</a:t>
            </a:r>
            <a:r>
              <a:rPr lang="en-US" dirty="0" smtClean="0"/>
              <a:t>xgkrnl.sys</a:t>
            </a:r>
            <a:r>
              <a:rPr lang="el-GR" dirty="0" smtClean="0"/>
              <a:t>;</a:t>
            </a:r>
            <a:endParaRPr lang="en-US" dirty="0" smtClean="0"/>
          </a:p>
        </p:txBody>
      </p:sp>
      <p:sp>
        <p:nvSpPr>
          <p:cNvPr id="2" name="Right Arrow 1"/>
          <p:cNvSpPr/>
          <p:nvPr/>
        </p:nvSpPr>
        <p:spPr bwMode="auto">
          <a:xfrm>
            <a:off x="4238624" y="1718319"/>
            <a:ext cx="1152525" cy="305434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410199" y="1718319"/>
            <a:ext cx="3048001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Σχεδόν αποκλείεται!</a:t>
            </a: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457200" y="2438400"/>
            <a:ext cx="7124701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Drivers </a:t>
            </a:r>
            <a:r>
              <a:rPr lang="el-GR" dirty="0" smtClean="0"/>
              <a:t>της </a:t>
            </a:r>
            <a:r>
              <a:rPr lang="en-US" dirty="0" smtClean="0"/>
              <a:t>Microsoft </a:t>
            </a:r>
            <a:r>
              <a:rPr lang="el-GR" dirty="0" smtClean="0"/>
              <a:t>σπανίως είναι υπεύθυνοι για μπλε οθόνες</a:t>
            </a:r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438150" y="3162934"/>
            <a:ext cx="7248525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Το 2004 υπήρχαν 55.000 διαφορετικοί </a:t>
            </a:r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party drivers, 24 </a:t>
            </a:r>
            <a:r>
              <a:rPr lang="el-GR" dirty="0" smtClean="0"/>
              <a:t>νέοι/μέρα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457201" y="3810000"/>
            <a:ext cx="3962400" cy="15604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Microsoft’s crash dump analysis:</a:t>
            </a:r>
            <a:r>
              <a:rPr lang="el-GR" dirty="0" smtClean="0"/>
              <a:t> 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  <a:buFont typeface="Arial" pitchFamily="34" charset="0"/>
              <a:buChar char="•"/>
            </a:pPr>
            <a:r>
              <a:rPr lang="el-GR" dirty="0" smtClean="0"/>
              <a:t>70% από 3</a:t>
            </a:r>
            <a:r>
              <a:rPr lang="en-US" baseline="30000" dirty="0" err="1" smtClean="0"/>
              <a:t>rd</a:t>
            </a:r>
            <a:r>
              <a:rPr lang="en-US" dirty="0" smtClean="0"/>
              <a:t> party drivers</a:t>
            </a:r>
            <a:endParaRPr lang="el-GR" dirty="0" smtClean="0"/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  <a:buFont typeface="Arial" pitchFamily="34" charset="0"/>
              <a:buChar char="•"/>
            </a:pPr>
            <a:r>
              <a:rPr lang="el-GR" dirty="0" smtClean="0"/>
              <a:t>15% από άγνωστη αιτία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  <a:buFont typeface="Arial" pitchFamily="34" charset="0"/>
              <a:buChar char="•"/>
            </a:pPr>
            <a:r>
              <a:rPr lang="el-GR" dirty="0" smtClean="0"/>
              <a:t>10% </a:t>
            </a:r>
            <a:r>
              <a:rPr lang="en-US" dirty="0" smtClean="0"/>
              <a:t>hardware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  <a:buFont typeface="Arial" pitchFamily="34" charset="0"/>
              <a:buChar char="•"/>
            </a:pPr>
            <a:r>
              <a:rPr lang="en-US" dirty="0" smtClean="0"/>
              <a:t>5% Microsoft code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524" y="3643312"/>
            <a:ext cx="4552950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2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animBg="1"/>
      <p:bldP spid="5" grpId="0"/>
      <p:bldP spid="6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276350"/>
            <a:ext cx="4114800" cy="205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798" y="1524000"/>
            <a:ext cx="436734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KERNEL_SECURITY_CHECK_FAILURE:</a:t>
            </a:r>
          </a:p>
          <a:p>
            <a:r>
              <a:rPr lang="el-GR" i="1" dirty="0" smtClean="0"/>
              <a:t>«</a:t>
            </a:r>
            <a:r>
              <a:rPr lang="en-US" i="1" dirty="0"/>
              <a:t>This bug check indicates that the kernel </a:t>
            </a:r>
            <a:endParaRPr lang="en-US" i="1" dirty="0" smtClean="0"/>
          </a:p>
          <a:p>
            <a:r>
              <a:rPr lang="en-US" i="1" dirty="0" smtClean="0"/>
              <a:t>has </a:t>
            </a:r>
            <a:r>
              <a:rPr lang="en-US" i="1" dirty="0"/>
              <a:t>detected the corruption of a critical </a:t>
            </a:r>
            <a:endParaRPr lang="en-US" i="1" dirty="0" smtClean="0"/>
          </a:p>
          <a:p>
            <a:r>
              <a:rPr lang="en-US" i="1" dirty="0" smtClean="0"/>
              <a:t>data structure</a:t>
            </a:r>
            <a:r>
              <a:rPr lang="el-GR" i="1" dirty="0" smtClean="0"/>
              <a:t>»</a:t>
            </a:r>
            <a:endParaRPr lang="en-US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8" y="3331422"/>
            <a:ext cx="4292545" cy="308842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800600" y="3886200"/>
            <a:ext cx="32431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Windows Debugger (</a:t>
            </a:r>
            <a:r>
              <a:rPr lang="en-US" dirty="0" err="1"/>
              <a:t>WinDbg</a:t>
            </a:r>
            <a:r>
              <a:rPr lang="en-US" dirty="0"/>
              <a:t>)</a:t>
            </a:r>
            <a:endParaRPr lang="el-GR" dirty="0"/>
          </a:p>
        </p:txBody>
      </p:sp>
      <p:sp>
        <p:nvSpPr>
          <p:cNvPr id="9" name="Rectangle 8"/>
          <p:cNvSpPr/>
          <p:nvPr/>
        </p:nvSpPr>
        <p:spPr>
          <a:xfrm>
            <a:off x="5362853" y="4506303"/>
            <a:ext cx="28378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Windows Driver Kit (WDK)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13745" y="5019759"/>
            <a:ext cx="16049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Windows SDK</a:t>
            </a:r>
          </a:p>
        </p:txBody>
      </p:sp>
      <p:sp>
        <p:nvSpPr>
          <p:cNvPr id="11" name="Bent-Up Arrow 10"/>
          <p:cNvSpPr/>
          <p:nvPr/>
        </p:nvSpPr>
        <p:spPr bwMode="auto">
          <a:xfrm rot="5400000">
            <a:off x="4948938" y="4335793"/>
            <a:ext cx="494176" cy="435437"/>
          </a:xfrm>
          <a:prstGeom prst="bentUp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2" name="Bent-Up Arrow 11"/>
          <p:cNvSpPr/>
          <p:nvPr/>
        </p:nvSpPr>
        <p:spPr bwMode="auto">
          <a:xfrm rot="5400000">
            <a:off x="4948938" y="4829970"/>
            <a:ext cx="494176" cy="435437"/>
          </a:xfrm>
          <a:prstGeom prst="bentUp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32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  <p:bldP spid="10" grpId="0"/>
      <p:bldP spid="11" grpId="0" animBg="1"/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295400"/>
            <a:ext cx="4131923" cy="2895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43423" y="1905000"/>
            <a:ext cx="39564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Εγκατάσταση του </a:t>
            </a:r>
            <a:r>
              <a:rPr lang="en-US" dirty="0" err="1" smtClean="0"/>
              <a:t>WinDbg</a:t>
            </a:r>
            <a:r>
              <a:rPr lang="en-US" dirty="0" smtClean="0"/>
              <a:t> </a:t>
            </a:r>
            <a:r>
              <a:rPr lang="el-GR" dirty="0" smtClean="0"/>
              <a:t>μέσω του</a:t>
            </a:r>
          </a:p>
          <a:p>
            <a:r>
              <a:rPr lang="en-US" dirty="0" smtClean="0"/>
              <a:t>Windows SDK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093" y="3124200"/>
            <a:ext cx="4554082" cy="327659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51335" y="4648200"/>
            <a:ext cx="435285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Ρυθμίζουμε τον </a:t>
            </a:r>
            <a:r>
              <a:rPr lang="en-US" dirty="0" err="1" smtClean="0"/>
              <a:t>WinDbg</a:t>
            </a:r>
            <a:r>
              <a:rPr lang="en-US" dirty="0" smtClean="0"/>
              <a:t> </a:t>
            </a:r>
            <a:r>
              <a:rPr lang="el-GR" dirty="0" smtClean="0"/>
              <a:t>να επικοινωνεί</a:t>
            </a:r>
          </a:p>
          <a:p>
            <a:r>
              <a:rPr lang="el-GR" dirty="0"/>
              <a:t>μ</a:t>
            </a:r>
            <a:r>
              <a:rPr lang="el-GR" dirty="0" smtClean="0"/>
              <a:t>ε τον </a:t>
            </a:r>
            <a:r>
              <a:rPr lang="en-US" dirty="0" smtClean="0"/>
              <a:t>Symbol Server </a:t>
            </a:r>
            <a:r>
              <a:rPr lang="el-GR" dirty="0" smtClean="0"/>
              <a:t>της </a:t>
            </a:r>
            <a:r>
              <a:rPr lang="en-US" dirty="0" smtClean="0"/>
              <a:t>Microsoft</a:t>
            </a:r>
          </a:p>
          <a:p>
            <a:r>
              <a:rPr lang="el-GR" dirty="0" smtClean="0"/>
              <a:t>και να διατηρεί μια </a:t>
            </a:r>
            <a:r>
              <a:rPr lang="en-US" dirty="0" smtClean="0"/>
              <a:t>cache</a:t>
            </a:r>
            <a:r>
              <a:rPr lang="el-GR" dirty="0" smtClean="0"/>
              <a:t> σε φάκελο της</a:t>
            </a:r>
          </a:p>
          <a:p>
            <a:r>
              <a:rPr lang="el-GR" dirty="0" smtClean="0"/>
              <a:t>επιλογής μας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32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142999"/>
            <a:ext cx="3886201" cy="279606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343400" y="1752600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l-GR" dirty="0" smtClean="0"/>
              <a:t>Ρυθμίζουμε τον </a:t>
            </a:r>
            <a:r>
              <a:rPr lang="en-US" dirty="0" err="1" smtClean="0"/>
              <a:t>WinDbg</a:t>
            </a:r>
            <a:r>
              <a:rPr lang="en-US" dirty="0" smtClean="0"/>
              <a:t> </a:t>
            </a:r>
            <a:r>
              <a:rPr lang="el-GR" dirty="0" smtClean="0"/>
              <a:t>να χρησιμοποιεί τον </a:t>
            </a:r>
            <a:r>
              <a:rPr lang="en-US" dirty="0" smtClean="0"/>
              <a:t>Symbol Server </a:t>
            </a:r>
            <a:r>
              <a:rPr lang="el-GR" dirty="0" smtClean="0"/>
              <a:t>και δηλώνουμε τον φάκελο </a:t>
            </a:r>
            <a:r>
              <a:rPr lang="en-US" dirty="0"/>
              <a:t>C:\Symbols</a:t>
            </a:r>
            <a:r>
              <a:rPr lang="el-GR" dirty="0" smtClean="0"/>
              <a:t> ως την </a:t>
            </a:r>
            <a:r>
              <a:rPr lang="en-US" dirty="0" smtClean="0"/>
              <a:t>cache </a:t>
            </a:r>
            <a:r>
              <a:rPr lang="el-GR" dirty="0" smtClean="0"/>
              <a:t>τους</a:t>
            </a:r>
            <a:r>
              <a:rPr lang="en-US" dirty="0" smtClean="0"/>
              <a:t>:</a:t>
            </a:r>
            <a:endParaRPr lang="el-GR" dirty="0" smtClean="0"/>
          </a:p>
          <a:p>
            <a:endParaRPr lang="el-GR" dirty="0" smtClean="0"/>
          </a:p>
          <a:p>
            <a:r>
              <a:rPr lang="en-US" dirty="0" smtClean="0"/>
              <a:t>SRV*c</a:t>
            </a:r>
            <a:r>
              <a:rPr lang="en-US" dirty="0"/>
              <a:t>:\Symbols*http://msdl.microsoft.com/download/symbols</a:t>
            </a:r>
            <a:endParaRPr lang="el-GR" dirty="0"/>
          </a:p>
        </p:txBody>
      </p:sp>
      <p:sp>
        <p:nvSpPr>
          <p:cNvPr id="5" name="Rectangle 4"/>
          <p:cNvSpPr/>
          <p:nvPr/>
        </p:nvSpPr>
        <p:spPr>
          <a:xfrm>
            <a:off x="219074" y="4267199"/>
            <a:ext cx="834702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Symbol </a:t>
            </a:r>
            <a:r>
              <a:rPr lang="en-US" dirty="0" smtClean="0"/>
              <a:t>files</a:t>
            </a:r>
            <a:endParaRPr lang="el-G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Έχουν κατάληξη </a:t>
            </a:r>
            <a:r>
              <a:rPr lang="en-US" dirty="0" smtClean="0"/>
              <a:t>.</a:t>
            </a:r>
            <a:r>
              <a:rPr lang="en-US" dirty="0" err="1" smtClean="0"/>
              <a:t>pdb</a:t>
            </a:r>
            <a:r>
              <a:rPr lang="en-US" dirty="0" smtClean="0"/>
              <a:t> </a:t>
            </a:r>
            <a:r>
              <a:rPr lang="el-GR" dirty="0" smtClean="0"/>
              <a:t>(παλαιότερες εκδόσεις χρησιμοποιούν την </a:t>
            </a:r>
            <a:r>
              <a:rPr lang="en-US" dirty="0" smtClean="0"/>
              <a:t>.</a:t>
            </a:r>
            <a:r>
              <a:rPr lang="en-US" dirty="0" err="1" smtClean="0"/>
              <a:t>dbg</a:t>
            </a:r>
            <a:r>
              <a:rPr lang="el-GR" dirty="0" smtClean="0"/>
              <a:t>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 </a:t>
            </a:r>
            <a:r>
              <a:rPr lang="el-GR" dirty="0" smtClean="0"/>
              <a:t>Χωρίς αυτά ένα </a:t>
            </a:r>
            <a:r>
              <a:rPr lang="en-US" dirty="0" smtClean="0"/>
              <a:t>dump </a:t>
            </a:r>
            <a:r>
              <a:rPr lang="el-GR" dirty="0" smtClean="0"/>
              <a:t>είναι απλά μια αλληλουχία αριθμών χωρίς νόημα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Τα χρησιμοποιούμε για να μετατρέψουμε τα </a:t>
            </a:r>
            <a:r>
              <a:rPr lang="en-US" dirty="0" smtClean="0"/>
              <a:t>dumps </a:t>
            </a:r>
            <a:r>
              <a:rPr lang="el-GR" dirty="0" smtClean="0"/>
              <a:t>σε ευανάγνωστη μορφή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13532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066800"/>
            <a:ext cx="4662487" cy="2331244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 bwMode="auto">
          <a:xfrm>
            <a:off x="5486400" y="2033179"/>
            <a:ext cx="914400" cy="6858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971" y="1118779"/>
            <a:ext cx="2255103" cy="22792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480" y="3467101"/>
            <a:ext cx="4448175" cy="3028277"/>
          </a:xfrm>
          <a:prstGeom prst="rect">
            <a:avLst/>
          </a:prstGeom>
        </p:spPr>
      </p:pic>
      <p:sp>
        <p:nvSpPr>
          <p:cNvPr id="12" name="Bent Arrow 11"/>
          <p:cNvSpPr/>
          <p:nvPr/>
        </p:nvSpPr>
        <p:spPr bwMode="auto">
          <a:xfrm rot="10800000">
            <a:off x="7239000" y="3657600"/>
            <a:ext cx="914400" cy="1066800"/>
          </a:xfrm>
          <a:prstGeom prst="ben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32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2" name="Rectangle 1"/>
          <p:cNvSpPr/>
          <p:nvPr/>
        </p:nvSpPr>
        <p:spPr>
          <a:xfrm>
            <a:off x="76200" y="685800"/>
            <a:ext cx="8496300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>
                <a:solidFill>
                  <a:srgbClr val="0EF059"/>
                </a:solidFill>
              </a:rPr>
              <a:t>Microsoft (R) Windows Debugger Version 6.2.9200.16384 AMD64</a:t>
            </a:r>
          </a:p>
          <a:p>
            <a:r>
              <a:rPr lang="en-US" sz="1200" dirty="0">
                <a:solidFill>
                  <a:srgbClr val="0EF059"/>
                </a:solidFill>
              </a:rPr>
              <a:t>Copyright (c) Microsoft Corporation. All rights reserved.</a:t>
            </a:r>
          </a:p>
          <a:p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>
                <a:solidFill>
                  <a:srgbClr val="0EF059"/>
                </a:solidFill>
              </a:rPr>
              <a:t>Loading Dump File [M:\Dropbox\Testing\Life after Blue Screen of Death-ITPRO2012\Unsolved\112012-35724-01.dmp]</a:t>
            </a:r>
          </a:p>
          <a:p>
            <a:r>
              <a:rPr lang="en-US" sz="1200" dirty="0">
                <a:solidFill>
                  <a:srgbClr val="0EF059"/>
                </a:solidFill>
              </a:rPr>
              <a:t>Mini Kernel Dump File: Only registers and stack trace are </a:t>
            </a:r>
            <a:r>
              <a:rPr lang="en-US" sz="1200" dirty="0" smtClean="0">
                <a:solidFill>
                  <a:srgbClr val="0EF059"/>
                </a:solidFill>
              </a:rPr>
              <a:t>available</a:t>
            </a:r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>
                <a:solidFill>
                  <a:srgbClr val="0EF059"/>
                </a:solidFill>
              </a:rPr>
              <a:t>Symbol search path is: SRV*c:\Symbols*http://msdl.microsoft.com/download/symbols</a:t>
            </a:r>
          </a:p>
          <a:p>
            <a:r>
              <a:rPr lang="en-US" sz="1200" dirty="0">
                <a:solidFill>
                  <a:srgbClr val="0EF059"/>
                </a:solidFill>
              </a:rPr>
              <a:t>Executable search path is: </a:t>
            </a:r>
          </a:p>
          <a:p>
            <a:r>
              <a:rPr lang="en-US" sz="1200" dirty="0">
                <a:solidFill>
                  <a:srgbClr val="0EF059"/>
                </a:solidFill>
              </a:rPr>
              <a:t>Windows 8 Kernel Version 9200 MP (4 </a:t>
            </a:r>
            <a:r>
              <a:rPr lang="en-US" sz="1200" dirty="0" err="1">
                <a:solidFill>
                  <a:srgbClr val="0EF059"/>
                </a:solidFill>
              </a:rPr>
              <a:t>procs</a:t>
            </a:r>
            <a:r>
              <a:rPr lang="en-US" sz="1200" dirty="0">
                <a:solidFill>
                  <a:srgbClr val="0EF059"/>
                </a:solidFill>
              </a:rPr>
              <a:t>) Free x64</a:t>
            </a:r>
          </a:p>
          <a:p>
            <a:r>
              <a:rPr lang="en-US" sz="1200" dirty="0">
                <a:solidFill>
                  <a:srgbClr val="0EF059"/>
                </a:solidFill>
              </a:rPr>
              <a:t>Product: </a:t>
            </a:r>
            <a:r>
              <a:rPr lang="en-US" sz="1200" dirty="0" err="1">
                <a:solidFill>
                  <a:srgbClr val="0EF059"/>
                </a:solidFill>
              </a:rPr>
              <a:t>WinNt</a:t>
            </a:r>
            <a:r>
              <a:rPr lang="en-US" sz="1200" dirty="0">
                <a:solidFill>
                  <a:srgbClr val="0EF059"/>
                </a:solidFill>
              </a:rPr>
              <a:t>, suite: </a:t>
            </a:r>
            <a:r>
              <a:rPr lang="en-US" sz="1200" dirty="0" err="1">
                <a:solidFill>
                  <a:srgbClr val="0EF059"/>
                </a:solidFill>
              </a:rPr>
              <a:t>TerminalServer</a:t>
            </a:r>
            <a:r>
              <a:rPr lang="en-US" sz="1200" dirty="0">
                <a:solidFill>
                  <a:srgbClr val="0EF059"/>
                </a:solidFill>
              </a:rPr>
              <a:t> </a:t>
            </a:r>
            <a:r>
              <a:rPr lang="en-US" sz="1200" dirty="0" err="1">
                <a:solidFill>
                  <a:srgbClr val="0EF059"/>
                </a:solidFill>
              </a:rPr>
              <a:t>SingleUserTS</a:t>
            </a:r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>
                <a:solidFill>
                  <a:srgbClr val="0EF059"/>
                </a:solidFill>
              </a:rPr>
              <a:t>Built by: 9200.16442.amd64fre.win8_gdr.121023-1503</a:t>
            </a:r>
          </a:p>
          <a:p>
            <a:r>
              <a:rPr lang="en-US" sz="1200" dirty="0">
                <a:solidFill>
                  <a:srgbClr val="0EF059"/>
                </a:solidFill>
              </a:rPr>
              <a:t>Machine Name:</a:t>
            </a:r>
          </a:p>
          <a:p>
            <a:r>
              <a:rPr lang="en-US" sz="1200" dirty="0">
                <a:solidFill>
                  <a:srgbClr val="0EF059"/>
                </a:solidFill>
              </a:rPr>
              <a:t>Kernel base = 0xfffff801`4f40e000 </a:t>
            </a:r>
            <a:r>
              <a:rPr lang="en-US" sz="1200" dirty="0" err="1">
                <a:solidFill>
                  <a:srgbClr val="0EF059"/>
                </a:solidFill>
              </a:rPr>
              <a:t>PsLoadedModuleList</a:t>
            </a:r>
            <a:r>
              <a:rPr lang="en-US" sz="1200" dirty="0">
                <a:solidFill>
                  <a:srgbClr val="0EF059"/>
                </a:solidFill>
              </a:rPr>
              <a:t> = 0xfffff801`4f6d8ae0</a:t>
            </a:r>
          </a:p>
          <a:p>
            <a:r>
              <a:rPr lang="en-US" sz="1200" dirty="0">
                <a:solidFill>
                  <a:srgbClr val="0EF059"/>
                </a:solidFill>
              </a:rPr>
              <a:t>Debug session time: Tue Nov 20 19:32:46.956 2012 (UTC + 2:00)</a:t>
            </a:r>
          </a:p>
          <a:p>
            <a:r>
              <a:rPr lang="en-US" sz="1200" dirty="0">
                <a:solidFill>
                  <a:srgbClr val="0EF059"/>
                </a:solidFill>
              </a:rPr>
              <a:t>System Uptime: 0 days 10:08:27.842</a:t>
            </a:r>
          </a:p>
          <a:p>
            <a:r>
              <a:rPr lang="en-US" sz="1200" dirty="0">
                <a:solidFill>
                  <a:srgbClr val="0EF059"/>
                </a:solidFill>
              </a:rPr>
              <a:t>Loading Kernel Symbols</a:t>
            </a:r>
          </a:p>
          <a:p>
            <a:r>
              <a:rPr lang="en-US" sz="1200" dirty="0">
                <a:solidFill>
                  <a:srgbClr val="0EF059"/>
                </a:solidFill>
              </a:rPr>
              <a:t>...............................................................</a:t>
            </a:r>
          </a:p>
          <a:p>
            <a:r>
              <a:rPr lang="en-US" sz="1200" dirty="0" smtClean="0">
                <a:solidFill>
                  <a:srgbClr val="0EF059"/>
                </a:solidFill>
              </a:rPr>
              <a:t>Loading </a:t>
            </a:r>
            <a:r>
              <a:rPr lang="en-US" sz="1200" dirty="0">
                <a:solidFill>
                  <a:srgbClr val="0EF059"/>
                </a:solidFill>
              </a:rPr>
              <a:t>User Symbols</a:t>
            </a:r>
          </a:p>
          <a:p>
            <a:r>
              <a:rPr lang="en-US" sz="1200" dirty="0">
                <a:solidFill>
                  <a:srgbClr val="0EF059"/>
                </a:solidFill>
              </a:rPr>
              <a:t>Loading unloaded module </a:t>
            </a:r>
            <a:r>
              <a:rPr lang="en-US" sz="1200" dirty="0" smtClean="0">
                <a:solidFill>
                  <a:srgbClr val="0EF059"/>
                </a:solidFill>
              </a:rPr>
              <a:t>list</a:t>
            </a:r>
          </a:p>
          <a:p>
            <a:r>
              <a:rPr lang="en-US" sz="1200" dirty="0" smtClean="0">
                <a:solidFill>
                  <a:srgbClr val="0EF059"/>
                </a:solidFill>
              </a:rPr>
              <a:t>*******************************************************************************</a:t>
            </a:r>
          </a:p>
          <a:p>
            <a:r>
              <a:rPr lang="en-US" sz="1200" dirty="0" smtClean="0">
                <a:solidFill>
                  <a:srgbClr val="0EF059"/>
                </a:solidFill>
              </a:rPr>
              <a:t>*                                                                             </a:t>
            </a:r>
            <a:r>
              <a:rPr lang="en-US" sz="1200" dirty="0">
                <a:solidFill>
                  <a:srgbClr val="0EF059"/>
                </a:solidFill>
              </a:rPr>
              <a:t>*</a:t>
            </a:r>
          </a:p>
          <a:p>
            <a:r>
              <a:rPr lang="en-US" sz="1200" dirty="0">
                <a:solidFill>
                  <a:srgbClr val="0EF059"/>
                </a:solidFill>
              </a:rPr>
              <a:t>*                        </a:t>
            </a:r>
            <a:r>
              <a:rPr lang="en-US" sz="1200" dirty="0" err="1">
                <a:solidFill>
                  <a:srgbClr val="0EF059"/>
                </a:solidFill>
              </a:rPr>
              <a:t>Bugcheck</a:t>
            </a:r>
            <a:r>
              <a:rPr lang="en-US" sz="1200" dirty="0">
                <a:solidFill>
                  <a:srgbClr val="0EF059"/>
                </a:solidFill>
              </a:rPr>
              <a:t> Analysis                                    *</a:t>
            </a:r>
          </a:p>
          <a:p>
            <a:r>
              <a:rPr lang="en-US" sz="1200" dirty="0">
                <a:solidFill>
                  <a:srgbClr val="0EF059"/>
                </a:solidFill>
              </a:rPr>
              <a:t>*                                                                             *</a:t>
            </a:r>
          </a:p>
          <a:p>
            <a:r>
              <a:rPr lang="en-US" sz="1200" dirty="0" smtClean="0">
                <a:solidFill>
                  <a:srgbClr val="0EF059"/>
                </a:solidFill>
              </a:rPr>
              <a:t>*******************************************************************************</a:t>
            </a:r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>
                <a:solidFill>
                  <a:srgbClr val="0EF059"/>
                </a:solidFill>
              </a:rPr>
              <a:t>Use !analyze -v to get detailed debugging information</a:t>
            </a:r>
            <a:r>
              <a:rPr lang="en-US" sz="1200" dirty="0" smtClean="0">
                <a:solidFill>
                  <a:srgbClr val="0EF059"/>
                </a:solidFill>
              </a:rPr>
              <a:t>.</a:t>
            </a:r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 err="1">
                <a:solidFill>
                  <a:srgbClr val="0EF059"/>
                </a:solidFill>
              </a:rPr>
              <a:t>BugCheck</a:t>
            </a:r>
            <a:r>
              <a:rPr lang="en-US" sz="1200" dirty="0">
                <a:solidFill>
                  <a:srgbClr val="0EF059"/>
                </a:solidFill>
              </a:rPr>
              <a:t> 139, {3, fffff8800e90f7c0, fffff8800e90f718, 0</a:t>
            </a:r>
            <a:r>
              <a:rPr lang="en-US" sz="1200" dirty="0" smtClean="0">
                <a:solidFill>
                  <a:srgbClr val="0EF059"/>
                </a:solidFill>
              </a:rPr>
              <a:t>}</a:t>
            </a:r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>
                <a:solidFill>
                  <a:srgbClr val="0EF059"/>
                </a:solidFill>
              </a:rPr>
              <a:t>*** WARNING: Unable to verify timestamp for myfault.sys</a:t>
            </a:r>
          </a:p>
          <a:p>
            <a:r>
              <a:rPr lang="en-US" sz="1200" dirty="0">
                <a:solidFill>
                  <a:srgbClr val="0EF059"/>
                </a:solidFill>
              </a:rPr>
              <a:t>*** ERROR: Module load completed but symbols could not be loaded for myfault.sys</a:t>
            </a:r>
          </a:p>
          <a:p>
            <a:r>
              <a:rPr lang="en-US" sz="1200" dirty="0">
                <a:solidFill>
                  <a:srgbClr val="0EF059"/>
                </a:solidFill>
              </a:rPr>
              <a:t>Probably caused by : </a:t>
            </a:r>
            <a:r>
              <a:rPr lang="en-US" sz="1200" dirty="0" err="1">
                <a:solidFill>
                  <a:srgbClr val="0EF059"/>
                </a:solidFill>
              </a:rPr>
              <a:t>Pool_Corruption</a:t>
            </a:r>
            <a:r>
              <a:rPr lang="en-US" sz="1200" dirty="0">
                <a:solidFill>
                  <a:srgbClr val="0EF059"/>
                </a:solidFill>
              </a:rPr>
              <a:t> ( nt!ExDeferredFreePool+989 </a:t>
            </a:r>
            <a:r>
              <a:rPr lang="en-US" sz="1200" dirty="0" smtClean="0">
                <a:solidFill>
                  <a:srgbClr val="0EF059"/>
                </a:solidFill>
              </a:rPr>
              <a:t>)</a:t>
            </a:r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 err="1">
                <a:solidFill>
                  <a:srgbClr val="0EF059"/>
                </a:solidFill>
              </a:rPr>
              <a:t>Followup</a:t>
            </a:r>
            <a:r>
              <a:rPr lang="en-US" sz="1200" dirty="0">
                <a:solidFill>
                  <a:srgbClr val="0EF059"/>
                </a:solidFill>
              </a:rPr>
              <a:t>: </a:t>
            </a:r>
            <a:r>
              <a:rPr lang="en-US" sz="1200" dirty="0" err="1">
                <a:solidFill>
                  <a:srgbClr val="0EF059"/>
                </a:solidFill>
              </a:rPr>
              <a:t>Pool_corruption</a:t>
            </a:r>
            <a:endParaRPr lang="el-GR" sz="1200" dirty="0">
              <a:solidFill>
                <a:srgbClr val="0EF059"/>
              </a:solidFill>
            </a:endParaRPr>
          </a:p>
        </p:txBody>
      </p:sp>
      <p:sp>
        <p:nvSpPr>
          <p:cNvPr id="4" name="Rounded Rectangle 3"/>
          <p:cNvSpPr/>
          <p:nvPr/>
        </p:nvSpPr>
        <p:spPr bwMode="auto">
          <a:xfrm>
            <a:off x="76200" y="5486400"/>
            <a:ext cx="5791200" cy="381000"/>
          </a:xfrm>
          <a:prstGeom prst="roundRect">
            <a:avLst/>
          </a:prstGeom>
          <a:noFill/>
          <a:ln w="349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76200" y="5143500"/>
            <a:ext cx="3810000" cy="190500"/>
          </a:xfrm>
          <a:prstGeom prst="roundRect">
            <a:avLst/>
          </a:prstGeom>
          <a:noFill/>
          <a:ln w="34925">
            <a:solidFill>
              <a:schemeClr val="accent4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32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2" name="Rectangle 1"/>
          <p:cNvSpPr/>
          <p:nvPr/>
        </p:nvSpPr>
        <p:spPr>
          <a:xfrm>
            <a:off x="171450" y="838200"/>
            <a:ext cx="8763000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EF059"/>
                </a:solidFill>
              </a:rPr>
              <a:t>3: </a:t>
            </a:r>
            <a:r>
              <a:rPr lang="en-US" sz="1200" dirty="0" err="1">
                <a:solidFill>
                  <a:srgbClr val="0EF059"/>
                </a:solidFill>
              </a:rPr>
              <a:t>kd</a:t>
            </a:r>
            <a:r>
              <a:rPr lang="en-US" sz="1200" dirty="0">
                <a:solidFill>
                  <a:srgbClr val="0EF059"/>
                </a:solidFill>
              </a:rPr>
              <a:t>&gt; !analyze -v</a:t>
            </a:r>
          </a:p>
          <a:p>
            <a:r>
              <a:rPr lang="en-US" sz="1200" dirty="0" smtClean="0">
                <a:solidFill>
                  <a:srgbClr val="0EF059"/>
                </a:solidFill>
              </a:rPr>
              <a:t>*******************************************************************************</a:t>
            </a:r>
          </a:p>
          <a:p>
            <a:r>
              <a:rPr lang="en-US" sz="1200" dirty="0" smtClean="0">
                <a:solidFill>
                  <a:srgbClr val="0EF059"/>
                </a:solidFill>
              </a:rPr>
              <a:t>*                                                                             *</a:t>
            </a:r>
          </a:p>
          <a:p>
            <a:r>
              <a:rPr lang="en-US" sz="1200" dirty="0" smtClean="0">
                <a:solidFill>
                  <a:srgbClr val="0EF059"/>
                </a:solidFill>
              </a:rPr>
              <a:t>*                        </a:t>
            </a:r>
            <a:r>
              <a:rPr lang="en-US" sz="1200" dirty="0" err="1" smtClean="0">
                <a:solidFill>
                  <a:srgbClr val="0EF059"/>
                </a:solidFill>
              </a:rPr>
              <a:t>Bugcheck</a:t>
            </a:r>
            <a:r>
              <a:rPr lang="en-US" sz="1200" dirty="0" smtClean="0">
                <a:solidFill>
                  <a:srgbClr val="0EF059"/>
                </a:solidFill>
              </a:rPr>
              <a:t> Analysis                                    *</a:t>
            </a:r>
          </a:p>
          <a:p>
            <a:r>
              <a:rPr lang="en-US" sz="1200" dirty="0" smtClean="0">
                <a:solidFill>
                  <a:srgbClr val="0EF059"/>
                </a:solidFill>
              </a:rPr>
              <a:t>*                                                                             *</a:t>
            </a:r>
          </a:p>
          <a:p>
            <a:r>
              <a:rPr lang="en-US" sz="1200" dirty="0" smtClean="0">
                <a:solidFill>
                  <a:srgbClr val="0EF059"/>
                </a:solidFill>
              </a:rPr>
              <a:t>*******************************************************************************</a:t>
            </a:r>
          </a:p>
          <a:p>
            <a:r>
              <a:rPr lang="en-US" sz="1200" dirty="0" smtClean="0">
                <a:solidFill>
                  <a:srgbClr val="0EF059"/>
                </a:solidFill>
              </a:rPr>
              <a:t>KERNEL_SECURITY_CHECK_FAILURE </a:t>
            </a:r>
            <a:r>
              <a:rPr lang="en-US" sz="1200" dirty="0">
                <a:solidFill>
                  <a:srgbClr val="0EF059"/>
                </a:solidFill>
              </a:rPr>
              <a:t>(139)</a:t>
            </a:r>
          </a:p>
          <a:p>
            <a:r>
              <a:rPr lang="en-US" sz="1200" dirty="0">
                <a:solidFill>
                  <a:srgbClr val="0EF059"/>
                </a:solidFill>
              </a:rPr>
              <a:t>A kernel component has corrupted a critical data structure.  The corruption</a:t>
            </a:r>
          </a:p>
          <a:p>
            <a:r>
              <a:rPr lang="en-US" sz="1200" dirty="0">
                <a:solidFill>
                  <a:srgbClr val="0EF059"/>
                </a:solidFill>
              </a:rPr>
              <a:t>could potentially allow a malicious user to gain control of this machine.</a:t>
            </a:r>
          </a:p>
          <a:p>
            <a:r>
              <a:rPr lang="en-US" sz="1200" dirty="0">
                <a:solidFill>
                  <a:srgbClr val="0EF059"/>
                </a:solidFill>
              </a:rPr>
              <a:t>Arguments:</a:t>
            </a:r>
          </a:p>
          <a:p>
            <a:r>
              <a:rPr lang="en-US" sz="1200" dirty="0">
                <a:solidFill>
                  <a:srgbClr val="0EF059"/>
                </a:solidFill>
              </a:rPr>
              <a:t>Arg1: 0000000000000003, A LIST_ENTRY has been corrupted (i.e. double remove).</a:t>
            </a:r>
          </a:p>
          <a:p>
            <a:r>
              <a:rPr lang="en-US" sz="1200" dirty="0">
                <a:solidFill>
                  <a:srgbClr val="0EF059"/>
                </a:solidFill>
              </a:rPr>
              <a:t>Arg2: fffff8800e90f7c0, Address of the trap frame for the exception that caused the </a:t>
            </a:r>
            <a:r>
              <a:rPr lang="en-US" sz="1200" dirty="0" err="1">
                <a:solidFill>
                  <a:srgbClr val="0EF059"/>
                </a:solidFill>
              </a:rPr>
              <a:t>bugcheck</a:t>
            </a:r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>
                <a:solidFill>
                  <a:srgbClr val="0EF059"/>
                </a:solidFill>
              </a:rPr>
              <a:t>Arg3: fffff8800e90f718, Address of the exception record for the exception that caused the </a:t>
            </a:r>
            <a:r>
              <a:rPr lang="en-US" sz="1200" dirty="0" err="1">
                <a:solidFill>
                  <a:srgbClr val="0EF059"/>
                </a:solidFill>
              </a:rPr>
              <a:t>bugcheck</a:t>
            </a:r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>
                <a:solidFill>
                  <a:srgbClr val="0EF059"/>
                </a:solidFill>
              </a:rPr>
              <a:t>Arg4: 0000000000000000, </a:t>
            </a:r>
            <a:r>
              <a:rPr lang="en-US" sz="1200" dirty="0" smtClean="0">
                <a:solidFill>
                  <a:srgbClr val="0EF059"/>
                </a:solidFill>
              </a:rPr>
              <a:t>Reserved</a:t>
            </a:r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>
                <a:solidFill>
                  <a:srgbClr val="0EF059"/>
                </a:solidFill>
              </a:rPr>
              <a:t>Debugging Details:</a:t>
            </a:r>
          </a:p>
          <a:p>
            <a:r>
              <a:rPr lang="en-US" sz="1200" dirty="0" smtClean="0">
                <a:solidFill>
                  <a:srgbClr val="0EF059"/>
                </a:solidFill>
              </a:rPr>
              <a:t>------------------</a:t>
            </a:r>
            <a:endParaRPr lang="en-US" sz="1200" dirty="0">
              <a:solidFill>
                <a:srgbClr val="0EF059"/>
              </a:solidFill>
            </a:endParaRPr>
          </a:p>
          <a:p>
            <a:r>
              <a:rPr lang="en-US" sz="1200" dirty="0">
                <a:solidFill>
                  <a:srgbClr val="0EF059"/>
                </a:solidFill>
              </a:rPr>
              <a:t>TRAP_FRAME:  fffff8800e90f7c0 -- (.trap 0xfffff8800e90f7c0)</a:t>
            </a:r>
          </a:p>
          <a:p>
            <a:r>
              <a:rPr lang="en-US" sz="1200" dirty="0">
                <a:solidFill>
                  <a:srgbClr val="0EF059"/>
                </a:solidFill>
              </a:rPr>
              <a:t>NOTE: The trap frame does not contain all registers.</a:t>
            </a:r>
          </a:p>
          <a:p>
            <a:r>
              <a:rPr lang="en-US" sz="1200" dirty="0">
                <a:solidFill>
                  <a:srgbClr val="0EF059"/>
                </a:solidFill>
              </a:rPr>
              <a:t>Some register values may be zeroed or incorrect.</a:t>
            </a:r>
          </a:p>
          <a:p>
            <a:r>
              <a:rPr lang="en-US" sz="1200" dirty="0" err="1">
                <a:solidFill>
                  <a:srgbClr val="0EF059"/>
                </a:solidFill>
              </a:rPr>
              <a:t>rax</a:t>
            </a:r>
            <a:r>
              <a:rPr lang="en-US" sz="1200" dirty="0">
                <a:solidFill>
                  <a:srgbClr val="0EF059"/>
                </a:solidFill>
              </a:rPr>
              <a:t>=fffffa8030e09820 </a:t>
            </a:r>
            <a:r>
              <a:rPr lang="en-US" sz="1200" dirty="0" err="1">
                <a:solidFill>
                  <a:srgbClr val="0EF059"/>
                </a:solidFill>
              </a:rPr>
              <a:t>rbx</a:t>
            </a:r>
            <a:r>
              <a:rPr lang="en-US" sz="1200" dirty="0">
                <a:solidFill>
                  <a:srgbClr val="0EF059"/>
                </a:solidFill>
              </a:rPr>
              <a:t>=0000000000000000 </a:t>
            </a:r>
            <a:r>
              <a:rPr lang="en-US" sz="1200" dirty="0" err="1">
                <a:solidFill>
                  <a:srgbClr val="0EF059"/>
                </a:solidFill>
              </a:rPr>
              <a:t>rcx</a:t>
            </a:r>
            <a:r>
              <a:rPr lang="en-US" sz="1200" dirty="0">
                <a:solidFill>
                  <a:srgbClr val="0EF059"/>
                </a:solidFill>
              </a:rPr>
              <a:t>=0000000000000003</a:t>
            </a:r>
          </a:p>
          <a:p>
            <a:r>
              <a:rPr lang="en-US" sz="1200" dirty="0" err="1">
                <a:solidFill>
                  <a:srgbClr val="0EF059"/>
                </a:solidFill>
              </a:rPr>
              <a:t>rdx</a:t>
            </a:r>
            <a:r>
              <a:rPr lang="en-US" sz="1200" dirty="0">
                <a:solidFill>
                  <a:srgbClr val="0EF059"/>
                </a:solidFill>
              </a:rPr>
              <a:t>=0000000000000000 </a:t>
            </a:r>
            <a:r>
              <a:rPr lang="en-US" sz="1200" dirty="0" err="1">
                <a:solidFill>
                  <a:srgbClr val="0EF059"/>
                </a:solidFill>
              </a:rPr>
              <a:t>rsi</a:t>
            </a:r>
            <a:r>
              <a:rPr lang="en-US" sz="1200" dirty="0">
                <a:solidFill>
                  <a:srgbClr val="0EF059"/>
                </a:solidFill>
              </a:rPr>
              <a:t>=0000000000000000 </a:t>
            </a:r>
            <a:r>
              <a:rPr lang="en-US" sz="1200" dirty="0" err="1">
                <a:solidFill>
                  <a:srgbClr val="0EF059"/>
                </a:solidFill>
              </a:rPr>
              <a:t>rdi</a:t>
            </a:r>
            <a:r>
              <a:rPr lang="en-US" sz="1200" dirty="0">
                <a:solidFill>
                  <a:srgbClr val="0EF059"/>
                </a:solidFill>
              </a:rPr>
              <a:t>=0000000000000000</a:t>
            </a:r>
          </a:p>
          <a:p>
            <a:r>
              <a:rPr lang="en-US" sz="1200" dirty="0">
                <a:solidFill>
                  <a:srgbClr val="0EF059"/>
                </a:solidFill>
              </a:rPr>
              <a:t>rip=fffff8014f67e5c6 </a:t>
            </a:r>
            <a:r>
              <a:rPr lang="en-US" sz="1200" dirty="0" err="1">
                <a:solidFill>
                  <a:srgbClr val="0EF059"/>
                </a:solidFill>
              </a:rPr>
              <a:t>rsp</a:t>
            </a:r>
            <a:r>
              <a:rPr lang="en-US" sz="1200" dirty="0">
                <a:solidFill>
                  <a:srgbClr val="0EF059"/>
                </a:solidFill>
              </a:rPr>
              <a:t>=fffff8800e90f950 </a:t>
            </a:r>
            <a:r>
              <a:rPr lang="en-US" sz="1200" dirty="0" err="1">
                <a:solidFill>
                  <a:srgbClr val="0EF059"/>
                </a:solidFill>
              </a:rPr>
              <a:t>rbp</a:t>
            </a:r>
            <a:r>
              <a:rPr lang="en-US" sz="1200" dirty="0">
                <a:solidFill>
                  <a:srgbClr val="0EF059"/>
                </a:solidFill>
              </a:rPr>
              <a:t>=fffff8014f699bc0</a:t>
            </a:r>
          </a:p>
          <a:p>
            <a:r>
              <a:rPr lang="en-US" sz="1200" dirty="0">
                <a:solidFill>
                  <a:srgbClr val="0EF059"/>
                </a:solidFill>
              </a:rPr>
              <a:t> r8=fffffa8030e08010  r9=72a0e3bd9d3fa24c r10=fffffa8030c19c10</a:t>
            </a:r>
          </a:p>
          <a:p>
            <a:r>
              <a:rPr lang="en-US" sz="1200" dirty="0">
                <a:solidFill>
                  <a:srgbClr val="0EF059"/>
                </a:solidFill>
              </a:rPr>
              <a:t>r11=0000000000000000 r12=0000000000000000 r13=0000000000000000</a:t>
            </a:r>
          </a:p>
          <a:p>
            <a:r>
              <a:rPr lang="en-US" sz="1200" dirty="0">
                <a:solidFill>
                  <a:srgbClr val="0EF059"/>
                </a:solidFill>
              </a:rPr>
              <a:t>r14=0000000000000000 r15=0000000000000000</a:t>
            </a:r>
          </a:p>
          <a:p>
            <a:r>
              <a:rPr lang="en-US" sz="1200" dirty="0" err="1">
                <a:solidFill>
                  <a:srgbClr val="0EF059"/>
                </a:solidFill>
              </a:rPr>
              <a:t>iopl</a:t>
            </a:r>
            <a:r>
              <a:rPr lang="en-US" sz="1200" dirty="0">
                <a:solidFill>
                  <a:srgbClr val="0EF059"/>
                </a:solidFill>
              </a:rPr>
              <a:t>=0         </a:t>
            </a:r>
            <a:r>
              <a:rPr lang="en-US" sz="1200" dirty="0" err="1">
                <a:solidFill>
                  <a:srgbClr val="0EF059"/>
                </a:solidFill>
              </a:rPr>
              <a:t>nv</a:t>
            </a:r>
            <a:r>
              <a:rPr lang="en-US" sz="1200" dirty="0">
                <a:solidFill>
                  <a:srgbClr val="0EF059"/>
                </a:solidFill>
              </a:rPr>
              <a:t> up </a:t>
            </a:r>
            <a:r>
              <a:rPr lang="en-US" sz="1200" dirty="0" err="1">
                <a:solidFill>
                  <a:srgbClr val="0EF059"/>
                </a:solidFill>
              </a:rPr>
              <a:t>ei</a:t>
            </a:r>
            <a:r>
              <a:rPr lang="en-US" sz="1200" dirty="0">
                <a:solidFill>
                  <a:srgbClr val="0EF059"/>
                </a:solidFill>
              </a:rPr>
              <a:t> </a:t>
            </a:r>
            <a:r>
              <a:rPr lang="en-US" sz="1200" dirty="0" err="1">
                <a:solidFill>
                  <a:srgbClr val="0EF059"/>
                </a:solidFill>
              </a:rPr>
              <a:t>pl</a:t>
            </a:r>
            <a:r>
              <a:rPr lang="en-US" sz="1200" dirty="0">
                <a:solidFill>
                  <a:srgbClr val="0EF059"/>
                </a:solidFill>
              </a:rPr>
              <a:t> </a:t>
            </a:r>
            <a:r>
              <a:rPr lang="en-US" sz="1200" dirty="0" err="1">
                <a:solidFill>
                  <a:srgbClr val="0EF059"/>
                </a:solidFill>
              </a:rPr>
              <a:t>nz</a:t>
            </a:r>
            <a:r>
              <a:rPr lang="en-US" sz="1200" dirty="0">
                <a:solidFill>
                  <a:srgbClr val="0EF059"/>
                </a:solidFill>
              </a:rPr>
              <a:t> </a:t>
            </a:r>
            <a:r>
              <a:rPr lang="en-US" sz="1200" dirty="0" err="1">
                <a:solidFill>
                  <a:srgbClr val="0EF059"/>
                </a:solidFill>
              </a:rPr>
              <a:t>na</a:t>
            </a:r>
            <a:r>
              <a:rPr lang="en-US" sz="1200" dirty="0">
                <a:solidFill>
                  <a:srgbClr val="0EF059"/>
                </a:solidFill>
              </a:rPr>
              <a:t> </a:t>
            </a:r>
            <a:r>
              <a:rPr lang="en-US" sz="1200" dirty="0" err="1">
                <a:solidFill>
                  <a:srgbClr val="0EF059"/>
                </a:solidFill>
              </a:rPr>
              <a:t>po</a:t>
            </a:r>
            <a:r>
              <a:rPr lang="en-US" sz="1200" dirty="0">
                <a:solidFill>
                  <a:srgbClr val="0EF059"/>
                </a:solidFill>
              </a:rPr>
              <a:t> cy</a:t>
            </a:r>
          </a:p>
          <a:p>
            <a:r>
              <a:rPr lang="en-US" sz="1200" dirty="0">
                <a:solidFill>
                  <a:srgbClr val="0EF059"/>
                </a:solidFill>
              </a:rPr>
              <a:t>nt!ExDeferredFreePool+0x989:</a:t>
            </a:r>
          </a:p>
          <a:p>
            <a:r>
              <a:rPr lang="en-US" sz="1200" dirty="0">
                <a:solidFill>
                  <a:srgbClr val="0EF059"/>
                </a:solidFill>
              </a:rPr>
              <a:t>fffff801`4f67e5c6 cd29            </a:t>
            </a:r>
            <a:r>
              <a:rPr lang="en-US" sz="1200" dirty="0" err="1">
                <a:solidFill>
                  <a:srgbClr val="0EF059"/>
                </a:solidFill>
              </a:rPr>
              <a:t>int</a:t>
            </a:r>
            <a:r>
              <a:rPr lang="en-US" sz="1200" dirty="0">
                <a:solidFill>
                  <a:srgbClr val="0EF059"/>
                </a:solidFill>
              </a:rPr>
              <a:t>     29h</a:t>
            </a:r>
          </a:p>
          <a:p>
            <a:r>
              <a:rPr lang="en-US" sz="1200" dirty="0">
                <a:solidFill>
                  <a:srgbClr val="0EF059"/>
                </a:solidFill>
              </a:rPr>
              <a:t>Resetting default </a:t>
            </a:r>
            <a:r>
              <a:rPr lang="en-US" sz="1200" dirty="0" smtClean="0">
                <a:solidFill>
                  <a:srgbClr val="0EF059"/>
                </a:solidFill>
              </a:rPr>
              <a:t>scope</a:t>
            </a:r>
            <a:endParaRPr lang="en-US" sz="1200" dirty="0">
              <a:solidFill>
                <a:srgbClr val="0EF059"/>
              </a:solidFill>
            </a:endParaRPr>
          </a:p>
        </p:txBody>
      </p:sp>
      <p:sp>
        <p:nvSpPr>
          <p:cNvPr id="4" name="Rounded Rectangle 3"/>
          <p:cNvSpPr/>
          <p:nvPr/>
        </p:nvSpPr>
        <p:spPr bwMode="auto">
          <a:xfrm>
            <a:off x="57150" y="1943100"/>
            <a:ext cx="3295650" cy="228600"/>
          </a:xfrm>
          <a:prstGeom prst="roundRect">
            <a:avLst/>
          </a:prstGeom>
          <a:noFill/>
          <a:ln w="349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32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2" name="Rectangle 1"/>
          <p:cNvSpPr/>
          <p:nvPr/>
        </p:nvSpPr>
        <p:spPr>
          <a:xfrm>
            <a:off x="0" y="838199"/>
            <a:ext cx="8991600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sz="1000" dirty="0">
                <a:solidFill>
                  <a:srgbClr val="0EF059"/>
                </a:solidFill>
              </a:rPr>
              <a:t>[</a:t>
            </a:r>
            <a:r>
              <a:rPr lang="en-US" sz="1000" dirty="0">
                <a:solidFill>
                  <a:srgbClr val="0EF059"/>
                </a:solidFill>
              </a:rPr>
              <a:t>snip]</a:t>
            </a:r>
          </a:p>
          <a:p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 smtClean="0">
                <a:solidFill>
                  <a:srgbClr val="0EF059"/>
                </a:solidFill>
              </a:rPr>
              <a:t>CUSTOMER_CRASH_COUNT</a:t>
            </a:r>
            <a:r>
              <a:rPr lang="en-US" sz="1000" dirty="0">
                <a:solidFill>
                  <a:srgbClr val="0EF059"/>
                </a:solidFill>
              </a:rPr>
              <a:t>:  </a:t>
            </a:r>
            <a:r>
              <a:rPr lang="en-US" sz="1000" dirty="0" smtClean="0">
                <a:solidFill>
                  <a:srgbClr val="0EF059"/>
                </a:solidFill>
              </a:rPr>
              <a:t>1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DEFAULT_BUCKET_ID:  </a:t>
            </a:r>
            <a:r>
              <a:rPr lang="en-US" sz="1000" dirty="0" smtClean="0">
                <a:solidFill>
                  <a:srgbClr val="0EF059"/>
                </a:solidFill>
              </a:rPr>
              <a:t>LIST_ENTRY_CORRUPT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BUGCHECK_STR:  </a:t>
            </a:r>
            <a:r>
              <a:rPr lang="en-US" sz="1000" dirty="0" smtClean="0">
                <a:solidFill>
                  <a:srgbClr val="0EF059"/>
                </a:solidFill>
              </a:rPr>
              <a:t>0x139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PROCESS_NAME:  </a:t>
            </a:r>
            <a:r>
              <a:rPr lang="en-US" sz="1000" dirty="0" smtClean="0">
                <a:solidFill>
                  <a:srgbClr val="0EF059"/>
                </a:solidFill>
              </a:rPr>
              <a:t>NotMyfault.exe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CURRENT_IRQL:  </a:t>
            </a:r>
            <a:r>
              <a:rPr lang="en-US" sz="1000" dirty="0" smtClean="0">
                <a:solidFill>
                  <a:srgbClr val="0EF059"/>
                </a:solidFill>
              </a:rPr>
              <a:t>2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ERROR_CODE: (NTSTATUS) 0xc0000409 - The system detected an overrun of a stack-based buffer in this application. This overrun could potentially allow a malicious user to gain control of this application</a:t>
            </a:r>
            <a:r>
              <a:rPr lang="en-US" sz="1000" dirty="0" smtClean="0">
                <a:solidFill>
                  <a:srgbClr val="0EF059"/>
                </a:solidFill>
              </a:rPr>
              <a:t>.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EXCEPTION_CODE: (NTSTATUS) 0xc0000409 - The system detected an overrun of a stack-based buffer in this application. This overrun could potentially allow a malicious user to gain control of this application</a:t>
            </a:r>
            <a:r>
              <a:rPr lang="en-US" sz="1000" dirty="0" smtClean="0">
                <a:solidFill>
                  <a:srgbClr val="0EF059"/>
                </a:solidFill>
              </a:rPr>
              <a:t>.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EXCEPTION_PARAMETER1:  </a:t>
            </a:r>
            <a:r>
              <a:rPr lang="en-US" sz="1000" dirty="0" smtClean="0">
                <a:solidFill>
                  <a:srgbClr val="0EF059"/>
                </a:solidFill>
              </a:rPr>
              <a:t>0000000000000003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LAST_CONTROL_TRANSFER:  from fffff8014f487a69 to fffff8014f488740</a:t>
            </a:r>
          </a:p>
          <a:p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STACK_TEXT:  </a:t>
            </a:r>
          </a:p>
          <a:p>
            <a:r>
              <a:rPr lang="en-US" sz="1000" dirty="0">
                <a:solidFill>
                  <a:srgbClr val="0EF059"/>
                </a:solidFill>
              </a:rPr>
              <a:t>fffff880`0e90f498 fffff801`4f487a69 : 00000000`00000139 00000000`00000003 fffff880`0e90f7c0 fffff880`0e90f718 </a:t>
            </a:r>
            <a:r>
              <a:rPr lang="en-US" sz="1000" dirty="0" smtClean="0">
                <a:solidFill>
                  <a:srgbClr val="0EF059"/>
                </a:solidFill>
              </a:rPr>
              <a:t>      : </a:t>
            </a:r>
            <a:r>
              <a:rPr lang="en-US" sz="1000" dirty="0" err="1">
                <a:solidFill>
                  <a:srgbClr val="0EF059"/>
                </a:solidFill>
              </a:rPr>
              <a:t>nt!KeBugCheckEx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fffff880`0e90f4a0 fffff801`4f487d90 : fffffa80`31bc9040 fffff880`0e90f6c9 00000000`00000006 00000000`00000002 </a:t>
            </a:r>
            <a:r>
              <a:rPr lang="en-US" sz="1000" dirty="0" smtClean="0">
                <a:solidFill>
                  <a:srgbClr val="0EF059"/>
                </a:solidFill>
              </a:rPr>
              <a:t>     : </a:t>
            </a:r>
            <a:r>
              <a:rPr lang="en-US" sz="1000" dirty="0">
                <a:solidFill>
                  <a:srgbClr val="0EF059"/>
                </a:solidFill>
              </a:rPr>
              <a:t>nt!KiBugCheckDispatch+0x69</a:t>
            </a:r>
          </a:p>
          <a:p>
            <a:r>
              <a:rPr lang="en-US" sz="1000" dirty="0">
                <a:solidFill>
                  <a:srgbClr val="0EF059"/>
                </a:solidFill>
              </a:rPr>
              <a:t>fffff880`0e90f5e0 fffff801`4f486ff4 : 00000000`0057e8b8 00000000`0057e830 fffff880`0e90fcf0 </a:t>
            </a:r>
            <a:r>
              <a:rPr lang="en-US" sz="1000" dirty="0" smtClean="0">
                <a:solidFill>
                  <a:srgbClr val="0EF059"/>
                </a:solidFill>
              </a:rPr>
              <a:t>00000000`00000030    : </a:t>
            </a:r>
            <a:r>
              <a:rPr lang="en-US" sz="1000" dirty="0">
                <a:solidFill>
                  <a:srgbClr val="0EF059"/>
                </a:solidFill>
              </a:rPr>
              <a:t>nt!KiFastFailDispatch+0xd0</a:t>
            </a:r>
          </a:p>
          <a:p>
            <a:r>
              <a:rPr lang="en-US" sz="1000" dirty="0">
                <a:solidFill>
                  <a:srgbClr val="0EF059"/>
                </a:solidFill>
              </a:rPr>
              <a:t>fffff880`0e90f7c0 fffff801`4f67e5c6 : 00000000`00000000 00000000`00001000 fffff801`4f69ad00 </a:t>
            </a:r>
            <a:r>
              <a:rPr lang="en-US" sz="1000" dirty="0" smtClean="0">
                <a:solidFill>
                  <a:srgbClr val="0EF059"/>
                </a:solidFill>
              </a:rPr>
              <a:t>000007f6`320cd800   : </a:t>
            </a:r>
            <a:r>
              <a:rPr lang="en-US" sz="1000" dirty="0">
                <a:solidFill>
                  <a:srgbClr val="0EF059"/>
                </a:solidFill>
              </a:rPr>
              <a:t>nt!KiRaiseSecurityCheckFailure+0xf4</a:t>
            </a:r>
          </a:p>
          <a:p>
            <a:r>
              <a:rPr lang="en-US" sz="1000" dirty="0">
                <a:solidFill>
                  <a:srgbClr val="0EF059"/>
                </a:solidFill>
              </a:rPr>
              <a:t>fffff880`0e90f950 fffff880`0da804d4 : 00000000`00000000 fffff880`0e90fec0 fffff901`022abb90 00000000`00000000 </a:t>
            </a:r>
            <a:r>
              <a:rPr lang="en-US" sz="1000" dirty="0" smtClean="0">
                <a:solidFill>
                  <a:srgbClr val="0EF059"/>
                </a:solidFill>
              </a:rPr>
              <a:t>    : </a:t>
            </a:r>
            <a:r>
              <a:rPr lang="en-US" sz="1000" dirty="0">
                <a:solidFill>
                  <a:srgbClr val="0EF059"/>
                </a:solidFill>
              </a:rPr>
              <a:t>nt!ExDeferredFreePool+0x989</a:t>
            </a:r>
          </a:p>
          <a:p>
            <a:r>
              <a:rPr lang="en-US" sz="1000" dirty="0">
                <a:solidFill>
                  <a:srgbClr val="0EF059"/>
                </a:solidFill>
              </a:rPr>
              <a:t>fffff880`0e90fa20 00000000`00000000 : fffff880`0e90fec0 fffff901`022abb90 00000000`00000000 00000000`00000000 : myfault+0x14d4</a:t>
            </a:r>
          </a:p>
          <a:p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STACK_COMMAND:  kb</a:t>
            </a:r>
          </a:p>
          <a:p>
            <a:r>
              <a:rPr lang="en-US" sz="1000" dirty="0">
                <a:solidFill>
                  <a:srgbClr val="0EF059"/>
                </a:solidFill>
              </a:rPr>
              <a:t>FOLLOWUP_IP: </a:t>
            </a:r>
          </a:p>
          <a:p>
            <a:r>
              <a:rPr lang="en-US" sz="1000" dirty="0">
                <a:solidFill>
                  <a:srgbClr val="0EF059"/>
                </a:solidFill>
              </a:rPr>
              <a:t>nt!ExDeferredFreePool+989</a:t>
            </a:r>
          </a:p>
          <a:p>
            <a:r>
              <a:rPr lang="en-US" sz="1000" dirty="0">
                <a:solidFill>
                  <a:srgbClr val="0EF059"/>
                </a:solidFill>
              </a:rPr>
              <a:t>fffff801`4f67e5c6 cd29            </a:t>
            </a:r>
            <a:r>
              <a:rPr lang="en-US" sz="1000" dirty="0" err="1">
                <a:solidFill>
                  <a:srgbClr val="0EF059"/>
                </a:solidFill>
              </a:rPr>
              <a:t>int</a:t>
            </a:r>
            <a:r>
              <a:rPr lang="en-US" sz="1000" dirty="0">
                <a:solidFill>
                  <a:srgbClr val="0EF059"/>
                </a:solidFill>
              </a:rPr>
              <a:t>     29h</a:t>
            </a:r>
          </a:p>
          <a:p>
            <a:r>
              <a:rPr lang="en-US" sz="1000" dirty="0">
                <a:solidFill>
                  <a:srgbClr val="0EF059"/>
                </a:solidFill>
              </a:rPr>
              <a:t>SYMBOL_STACK_INDEX:  4</a:t>
            </a:r>
          </a:p>
          <a:p>
            <a:r>
              <a:rPr lang="en-US" sz="1000" dirty="0">
                <a:solidFill>
                  <a:srgbClr val="0EF059"/>
                </a:solidFill>
              </a:rPr>
              <a:t>SYMBOL_NAME:  nt!ExDeferredFreePool+989</a:t>
            </a:r>
          </a:p>
          <a:p>
            <a:r>
              <a:rPr lang="en-US" sz="1000" dirty="0">
                <a:solidFill>
                  <a:srgbClr val="0EF059"/>
                </a:solidFill>
              </a:rPr>
              <a:t>FOLLOWUP_NAME:  </a:t>
            </a:r>
            <a:r>
              <a:rPr lang="en-US" sz="1000" dirty="0" err="1">
                <a:solidFill>
                  <a:srgbClr val="0EF059"/>
                </a:solidFill>
              </a:rPr>
              <a:t>Pool_corruption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IMAGE_NAME:  </a:t>
            </a:r>
            <a:r>
              <a:rPr lang="en-US" sz="1000" dirty="0" err="1">
                <a:solidFill>
                  <a:srgbClr val="0EF059"/>
                </a:solidFill>
              </a:rPr>
              <a:t>Pool_Corruption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DEBUG_FLR_IMAGE_TIMESTAMP:  0</a:t>
            </a:r>
          </a:p>
          <a:p>
            <a:r>
              <a:rPr lang="en-US" sz="1000" dirty="0">
                <a:solidFill>
                  <a:srgbClr val="0EF059"/>
                </a:solidFill>
              </a:rPr>
              <a:t>MODULE_NAME: </a:t>
            </a:r>
            <a:r>
              <a:rPr lang="en-US" sz="1000" dirty="0" err="1">
                <a:solidFill>
                  <a:srgbClr val="0EF059"/>
                </a:solidFill>
              </a:rPr>
              <a:t>Pool_Corruption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BUCKET_ID_FUNC_OFFSET:  989</a:t>
            </a:r>
          </a:p>
          <a:p>
            <a:r>
              <a:rPr lang="en-US" sz="1000" dirty="0">
                <a:solidFill>
                  <a:srgbClr val="0EF059"/>
                </a:solidFill>
              </a:rPr>
              <a:t>FAILURE_BUCKET_ID:  0x139_3_nt!ExDeferredFreePool</a:t>
            </a:r>
          </a:p>
          <a:p>
            <a:r>
              <a:rPr lang="en-US" sz="1000" dirty="0">
                <a:solidFill>
                  <a:srgbClr val="0EF059"/>
                </a:solidFill>
              </a:rPr>
              <a:t>BUCKET_ID:  0x139_3_nt!ExDeferredFreePool</a:t>
            </a:r>
          </a:p>
          <a:p>
            <a:r>
              <a:rPr lang="en-US" sz="1000" dirty="0" err="1">
                <a:solidFill>
                  <a:srgbClr val="0EF059"/>
                </a:solidFill>
              </a:rPr>
              <a:t>Followup</a:t>
            </a:r>
            <a:r>
              <a:rPr lang="en-US" sz="1000" dirty="0">
                <a:solidFill>
                  <a:srgbClr val="0EF059"/>
                </a:solidFill>
              </a:rPr>
              <a:t>: </a:t>
            </a:r>
            <a:r>
              <a:rPr lang="en-US" sz="1000" dirty="0" err="1">
                <a:solidFill>
                  <a:srgbClr val="0EF059"/>
                </a:solidFill>
              </a:rPr>
              <a:t>Pool_corruption</a:t>
            </a:r>
            <a:endParaRPr lang="en-US" sz="1000" dirty="0">
              <a:solidFill>
                <a:srgbClr val="0EF059"/>
              </a:solidFill>
            </a:endParaRPr>
          </a:p>
          <a:p>
            <a:r>
              <a:rPr lang="en-US" sz="1000" dirty="0">
                <a:solidFill>
                  <a:srgbClr val="0EF059"/>
                </a:solidFill>
              </a:rPr>
              <a:t>---------</a:t>
            </a:r>
          </a:p>
          <a:p>
            <a:endParaRPr lang="en-US" sz="1000" dirty="0">
              <a:solidFill>
                <a:srgbClr val="0EF059"/>
              </a:solidFill>
            </a:endParaRPr>
          </a:p>
        </p:txBody>
      </p:sp>
      <p:sp>
        <p:nvSpPr>
          <p:cNvPr id="4" name="Rounded Rectangle 3"/>
          <p:cNvSpPr/>
          <p:nvPr/>
        </p:nvSpPr>
        <p:spPr bwMode="auto">
          <a:xfrm>
            <a:off x="0" y="1600200"/>
            <a:ext cx="3295650" cy="228600"/>
          </a:xfrm>
          <a:prstGeom prst="roundRect">
            <a:avLst/>
          </a:prstGeom>
          <a:noFill/>
          <a:ln w="349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57150" y="2971800"/>
            <a:ext cx="8629650" cy="1143000"/>
          </a:xfrm>
          <a:prstGeom prst="roundRect">
            <a:avLst/>
          </a:prstGeom>
          <a:noFill/>
          <a:ln w="349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6515100" y="3124200"/>
            <a:ext cx="1419225" cy="293518"/>
          </a:xfrm>
          <a:prstGeom prst="roundRect">
            <a:avLst/>
          </a:prstGeom>
          <a:noFill/>
          <a:ln w="34925">
            <a:solidFill>
              <a:schemeClr val="accent4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6515100" y="3886200"/>
            <a:ext cx="1419225" cy="293518"/>
          </a:xfrm>
          <a:prstGeom prst="roundRect">
            <a:avLst/>
          </a:prstGeom>
          <a:noFill/>
          <a:ln w="34925">
            <a:solidFill>
              <a:schemeClr val="accent4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32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0" grpId="0" animBg="1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BSODs</a:t>
            </a:r>
            <a:endParaRPr lang="el-G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344" y="1187478"/>
            <a:ext cx="2810455" cy="21078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14" y="4648200"/>
            <a:ext cx="2231386" cy="16708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343400" y="2115088"/>
            <a:ext cx="134678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Windows 7</a:t>
            </a:r>
            <a:endParaRPr lang="el-GR" dirty="0" smtClean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95600" y="5312790"/>
            <a:ext cx="16764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Windows 8</a:t>
            </a:r>
            <a:endParaRPr lang="el-GR" dirty="0" smtClean="0">
              <a:solidFill>
                <a:schemeClr val="tx2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895808"/>
            <a:ext cx="2362200" cy="158582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781300" y="1457283"/>
            <a:ext cx="19050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Windows 98</a:t>
            </a:r>
            <a:endParaRPr lang="el-GR" dirty="0" smtClean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56" y="2573807"/>
            <a:ext cx="2539419" cy="189763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708108" y="3351806"/>
            <a:ext cx="195638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Server 2008 R2</a:t>
            </a:r>
            <a:endParaRPr lang="el-GR" dirty="0" smtClean="0">
              <a:solidFill>
                <a:schemeClr val="tx2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727" y="3867783"/>
            <a:ext cx="2961673" cy="222125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490030" y="4807595"/>
            <a:ext cx="1463965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Server 2012</a:t>
            </a:r>
            <a:endParaRPr lang="el-GR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73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3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5" name="Rectangle 4"/>
          <p:cNvSpPr/>
          <p:nvPr/>
        </p:nvSpPr>
        <p:spPr>
          <a:xfrm>
            <a:off x="228600" y="1143000"/>
            <a:ext cx="449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sz="2400" dirty="0" smtClean="0"/>
              <a:t>Χρήσιμες εντολές του </a:t>
            </a:r>
            <a:r>
              <a:rPr lang="en-US" sz="2400" dirty="0" err="1" smtClean="0"/>
              <a:t>WinDbg</a:t>
            </a:r>
            <a:endParaRPr lang="el-GR" sz="2400" dirty="0"/>
          </a:p>
        </p:txBody>
      </p:sp>
      <p:sp>
        <p:nvSpPr>
          <p:cNvPr id="6" name="Rectangle 5"/>
          <p:cNvSpPr/>
          <p:nvPr/>
        </p:nvSpPr>
        <p:spPr>
          <a:xfrm>
            <a:off x="228600" y="1828800"/>
            <a:ext cx="60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lm</a:t>
            </a:r>
            <a:r>
              <a:rPr lang="el-GR" dirty="0" smtClean="0">
                <a:solidFill>
                  <a:srgbClr val="FFFF00"/>
                </a:solidFill>
              </a:rPr>
              <a:t> </a:t>
            </a:r>
            <a:r>
              <a:rPr lang="en-US" dirty="0" smtClean="0"/>
              <a:t>: </a:t>
            </a:r>
            <a:r>
              <a:rPr lang="el-GR" dirty="0" smtClean="0"/>
              <a:t>		Λίστα των</a:t>
            </a:r>
            <a:r>
              <a:rPr lang="en-US" dirty="0" smtClean="0"/>
              <a:t> modules </a:t>
            </a:r>
            <a:r>
              <a:rPr lang="pl-PL" dirty="0"/>
              <a:t>[ v | l | k | u | f ]</a:t>
            </a:r>
            <a:r>
              <a:rPr lang="en-US" dirty="0"/>
              <a:t> </a:t>
            </a:r>
            <a:endParaRPr lang="el-GR" dirty="0"/>
          </a:p>
        </p:txBody>
      </p:sp>
      <p:sp>
        <p:nvSpPr>
          <p:cNvPr id="8" name="Rectangle 7"/>
          <p:cNvSpPr/>
          <p:nvPr/>
        </p:nvSpPr>
        <p:spPr>
          <a:xfrm>
            <a:off x="228600" y="2362200"/>
            <a:ext cx="7315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!</a:t>
            </a:r>
            <a:r>
              <a:rPr lang="en-US" dirty="0" err="1" smtClean="0">
                <a:solidFill>
                  <a:srgbClr val="FFFF00"/>
                </a:solidFill>
              </a:rPr>
              <a:t>vm</a:t>
            </a:r>
            <a:r>
              <a:rPr lang="el-GR" dirty="0" smtClean="0">
                <a:solidFill>
                  <a:srgbClr val="FFFF00"/>
                </a:solidFill>
              </a:rPr>
              <a:t> </a:t>
            </a:r>
            <a:r>
              <a:rPr lang="en-US" dirty="0" smtClean="0"/>
              <a:t>: </a:t>
            </a:r>
            <a:r>
              <a:rPr lang="el-GR" dirty="0" smtClean="0"/>
              <a:t>		Πληροφορίες σχετικά με τη μνήμη. </a:t>
            </a:r>
            <a:r>
              <a:rPr lang="en-US" i="1" dirty="0" smtClean="0"/>
              <a:t>Tip: 0x21 </a:t>
            </a:r>
            <a:endParaRPr lang="el-GR" i="1" dirty="0"/>
          </a:p>
        </p:txBody>
      </p:sp>
      <p:sp>
        <p:nvSpPr>
          <p:cNvPr id="9" name="Rectangle 8"/>
          <p:cNvSpPr/>
          <p:nvPr/>
        </p:nvSpPr>
        <p:spPr>
          <a:xfrm>
            <a:off x="228600" y="28956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FFFF00"/>
                </a:solidFill>
              </a:rPr>
              <a:t>vertarget</a:t>
            </a:r>
            <a:r>
              <a:rPr lang="el-GR" dirty="0" smtClean="0">
                <a:solidFill>
                  <a:srgbClr val="FFFF00"/>
                </a:solidFill>
              </a:rPr>
              <a:t> </a:t>
            </a:r>
            <a:r>
              <a:rPr lang="en-US" dirty="0" smtClean="0"/>
              <a:t>:</a:t>
            </a:r>
            <a:r>
              <a:rPr lang="el-GR" dirty="0" smtClean="0"/>
              <a:t> 	Πληροφορίες </a:t>
            </a:r>
            <a:r>
              <a:rPr lang="el-GR" dirty="0"/>
              <a:t>σχετικά με </a:t>
            </a:r>
            <a:r>
              <a:rPr lang="el-GR" dirty="0" smtClean="0"/>
              <a:t>το σύστημα (έκδοση </a:t>
            </a:r>
            <a:r>
              <a:rPr lang="en-US" dirty="0" smtClean="0"/>
              <a:t>Windows, SP, </a:t>
            </a:r>
            <a:r>
              <a:rPr lang="el-GR" dirty="0" smtClean="0"/>
              <a:t>		   </a:t>
            </a:r>
            <a:r>
              <a:rPr lang="en-US" dirty="0" smtClean="0"/>
              <a:t>uptime, </a:t>
            </a:r>
            <a:r>
              <a:rPr lang="el-GR" dirty="0" smtClean="0"/>
              <a:t>κλπ</a:t>
            </a:r>
            <a:r>
              <a:rPr lang="en-US" dirty="0" smtClean="0"/>
              <a:t>) </a:t>
            </a:r>
            <a:r>
              <a:rPr lang="el-GR" dirty="0" smtClean="0"/>
              <a:t> </a:t>
            </a:r>
            <a:endParaRPr lang="el-GR" dirty="0"/>
          </a:p>
        </p:txBody>
      </p:sp>
      <p:sp>
        <p:nvSpPr>
          <p:cNvPr id="10" name="Rectangle 9"/>
          <p:cNvSpPr/>
          <p:nvPr/>
        </p:nvSpPr>
        <p:spPr>
          <a:xfrm>
            <a:off x="228600" y="3581400"/>
            <a:ext cx="8001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!</a:t>
            </a:r>
            <a:r>
              <a:rPr lang="en-US" dirty="0" err="1" smtClean="0">
                <a:solidFill>
                  <a:srgbClr val="FFFF00"/>
                </a:solidFill>
              </a:rPr>
              <a:t>sysinfo</a:t>
            </a:r>
            <a:r>
              <a:rPr lang="el-GR" dirty="0" smtClean="0">
                <a:solidFill>
                  <a:srgbClr val="FFFF00"/>
                </a:solidFill>
              </a:rPr>
              <a:t> </a:t>
            </a:r>
            <a:r>
              <a:rPr lang="en-US" dirty="0" smtClean="0"/>
              <a:t>: </a:t>
            </a:r>
            <a:r>
              <a:rPr lang="el-GR" dirty="0" smtClean="0"/>
              <a:t>	</a:t>
            </a:r>
            <a:r>
              <a:rPr lang="en-US" dirty="0" smtClean="0"/>
              <a:t>[ </a:t>
            </a:r>
            <a:r>
              <a:rPr lang="en-US" dirty="0" err="1"/>
              <a:t>cpuinfo</a:t>
            </a:r>
            <a:r>
              <a:rPr lang="en-US" dirty="0"/>
              <a:t> | </a:t>
            </a:r>
            <a:r>
              <a:rPr lang="en-US" dirty="0" err="1"/>
              <a:t>cpumicrocode</a:t>
            </a:r>
            <a:r>
              <a:rPr lang="en-US" dirty="0"/>
              <a:t> | </a:t>
            </a:r>
            <a:r>
              <a:rPr lang="en-US" dirty="0" err="1"/>
              <a:t>cpuspeed</a:t>
            </a:r>
            <a:r>
              <a:rPr lang="en-US" dirty="0"/>
              <a:t> | </a:t>
            </a:r>
            <a:r>
              <a:rPr lang="en-US" dirty="0" err="1"/>
              <a:t>gbl</a:t>
            </a:r>
            <a:r>
              <a:rPr lang="en-US" dirty="0"/>
              <a:t> | </a:t>
            </a:r>
            <a:r>
              <a:rPr lang="en-US" dirty="0" err="1" smtClean="0"/>
              <a:t>machineid</a:t>
            </a:r>
            <a:r>
              <a:rPr lang="el-GR" dirty="0"/>
              <a:t> </a:t>
            </a:r>
            <a:r>
              <a:rPr lang="el-GR" dirty="0" smtClean="0"/>
              <a:t>			</a:t>
            </a:r>
            <a:r>
              <a:rPr lang="en-US" dirty="0" smtClean="0"/>
              <a:t>registers </a:t>
            </a:r>
            <a:r>
              <a:rPr lang="en-US" dirty="0"/>
              <a:t>| </a:t>
            </a:r>
            <a:r>
              <a:rPr lang="en-US" dirty="0" err="1"/>
              <a:t>smbios</a:t>
            </a:r>
            <a:r>
              <a:rPr lang="en-US" dirty="0"/>
              <a:t> ] [-</a:t>
            </a:r>
            <a:r>
              <a:rPr lang="en-US" dirty="0" err="1"/>
              <a:t>csv</a:t>
            </a:r>
            <a:r>
              <a:rPr lang="en-US" dirty="0"/>
              <a:t> | </a:t>
            </a:r>
            <a:r>
              <a:rPr lang="en-US" dirty="0" smtClean="0"/>
              <a:t>-	</a:t>
            </a:r>
            <a:r>
              <a:rPr lang="en-US" dirty="0" err="1" smtClean="0"/>
              <a:t>noheaders</a:t>
            </a:r>
            <a:r>
              <a:rPr lang="en-US" dirty="0"/>
              <a:t>]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8600" y="4507468"/>
            <a:ext cx="716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lmv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 smtClean="0">
                <a:solidFill>
                  <a:srgbClr val="FFFF00"/>
                </a:solidFill>
              </a:rPr>
              <a:t>m</a:t>
            </a:r>
            <a:r>
              <a:rPr lang="el-GR" dirty="0" smtClean="0">
                <a:solidFill>
                  <a:srgbClr val="FFFF00"/>
                </a:solidFill>
              </a:rPr>
              <a:t> {</a:t>
            </a:r>
            <a:r>
              <a:rPr lang="en-US" dirty="0" smtClean="0">
                <a:solidFill>
                  <a:srgbClr val="FFFF00"/>
                </a:solidFill>
              </a:rPr>
              <a:t>driver}</a:t>
            </a:r>
            <a:r>
              <a:rPr lang="el-GR" dirty="0" smtClean="0">
                <a:solidFill>
                  <a:srgbClr val="FFFF00"/>
                </a:solidFill>
              </a:rPr>
              <a:t> </a:t>
            </a:r>
            <a:r>
              <a:rPr lang="en-US" dirty="0" smtClean="0"/>
              <a:t>: </a:t>
            </a:r>
            <a:r>
              <a:rPr lang="el-GR" dirty="0" smtClean="0"/>
              <a:t>	Πληροφορίες σχετικά με ένα συγκεκριμένο </a:t>
            </a:r>
            <a:r>
              <a:rPr lang="en-US" dirty="0" smtClean="0"/>
              <a:t>driver</a:t>
            </a:r>
            <a:endParaRPr lang="el-GR" dirty="0"/>
          </a:p>
        </p:txBody>
      </p:sp>
      <p:sp>
        <p:nvSpPr>
          <p:cNvPr id="12" name="Rectangle 11"/>
          <p:cNvSpPr/>
          <p:nvPr/>
        </p:nvSpPr>
        <p:spPr>
          <a:xfrm>
            <a:off x="219075" y="5791200"/>
            <a:ext cx="7019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-</a:t>
            </a:r>
            <a:r>
              <a:rPr lang="en-US" dirty="0" smtClean="0">
                <a:solidFill>
                  <a:srgbClr val="FFFF00"/>
                </a:solidFill>
              </a:rPr>
              <a:t>logo</a:t>
            </a:r>
            <a:r>
              <a:rPr lang="el-GR" dirty="0" smtClean="0">
                <a:solidFill>
                  <a:srgbClr val="FFFF00"/>
                </a:solidFill>
              </a:rPr>
              <a:t> {</a:t>
            </a:r>
            <a:r>
              <a:rPr lang="en-US" dirty="0" smtClean="0">
                <a:solidFill>
                  <a:srgbClr val="FFFF00"/>
                </a:solidFill>
              </a:rPr>
              <a:t>c:\mylogfile.txt} </a:t>
            </a:r>
            <a:r>
              <a:rPr lang="en-US" dirty="0" smtClean="0"/>
              <a:t>: </a:t>
            </a:r>
            <a:r>
              <a:rPr lang="el-GR" dirty="0" smtClean="0"/>
              <a:t>Αποθήκευση </a:t>
            </a:r>
            <a:r>
              <a:rPr lang="en-US" dirty="0" smtClean="0"/>
              <a:t>log </a:t>
            </a:r>
            <a:r>
              <a:rPr lang="el-GR" dirty="0" smtClean="0"/>
              <a:t>σε θέση της επιλογής μας</a:t>
            </a:r>
            <a:endParaRPr lang="el-GR" dirty="0"/>
          </a:p>
        </p:txBody>
      </p:sp>
      <p:sp>
        <p:nvSpPr>
          <p:cNvPr id="13" name="Rectangle 12"/>
          <p:cNvSpPr/>
          <p:nvPr/>
        </p:nvSpPr>
        <p:spPr>
          <a:xfrm>
            <a:off x="228600" y="5181600"/>
            <a:ext cx="7924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!running </a:t>
            </a:r>
            <a:r>
              <a:rPr lang="en-US" dirty="0" smtClean="0"/>
              <a:t>: </a:t>
            </a:r>
            <a:r>
              <a:rPr lang="el-GR" dirty="0" smtClean="0"/>
              <a:t>	Πληροφορίες σχετικά με κάθε </a:t>
            </a:r>
            <a:r>
              <a:rPr lang="en-US" dirty="0" smtClean="0"/>
              <a:t>thread</a:t>
            </a:r>
            <a:r>
              <a:rPr lang="el-GR" dirty="0" smtClean="0"/>
              <a:t> που τρέχει στη </a:t>
            </a:r>
            <a:r>
              <a:rPr lang="en-US" dirty="0" err="1" smtClean="0"/>
              <a:t>cpu</a:t>
            </a:r>
            <a:r>
              <a:rPr lang="el-GR" dirty="0" smtClean="0"/>
              <a:t> </a:t>
            </a:r>
            <a:r>
              <a:rPr lang="en-US" dirty="0" smtClean="0"/>
              <a:t>	  	(kernel dump) 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72395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5" name="Rectangle 4"/>
          <p:cNvSpPr/>
          <p:nvPr/>
        </p:nvSpPr>
        <p:spPr>
          <a:xfrm>
            <a:off x="228600" y="2438400"/>
            <a:ext cx="589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k</a:t>
            </a:r>
            <a:r>
              <a:rPr lang="en-US" dirty="0" smtClean="0"/>
              <a:t>d.exe : Kernel-mode </a:t>
            </a:r>
            <a:r>
              <a:rPr lang="en-US" dirty="0"/>
              <a:t>debugger with a console interface.</a:t>
            </a:r>
            <a:endParaRPr lang="el-G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05" y="4572000"/>
            <a:ext cx="7226991" cy="14478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9075" y="2939534"/>
            <a:ext cx="7132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cdb.exe </a:t>
            </a:r>
            <a:r>
              <a:rPr lang="el-GR" dirty="0" smtClean="0"/>
              <a:t>και </a:t>
            </a:r>
            <a:r>
              <a:rPr lang="en-US" dirty="0"/>
              <a:t>Ntsd.exe</a:t>
            </a:r>
            <a:r>
              <a:rPr lang="en-US" dirty="0" smtClean="0"/>
              <a:t> : User-mode </a:t>
            </a:r>
            <a:r>
              <a:rPr lang="en-US" dirty="0"/>
              <a:t>debugger with a console interface</a:t>
            </a:r>
            <a:endParaRPr lang="el-GR" dirty="0"/>
          </a:p>
        </p:txBody>
      </p:sp>
      <p:sp>
        <p:nvSpPr>
          <p:cNvPr id="11" name="Rectangle 10"/>
          <p:cNvSpPr/>
          <p:nvPr/>
        </p:nvSpPr>
        <p:spPr>
          <a:xfrm>
            <a:off x="219075" y="1600199"/>
            <a:ext cx="74550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Άλλοι</a:t>
            </a:r>
            <a:r>
              <a:rPr lang="en-US" dirty="0" smtClean="0"/>
              <a:t> debuggers </a:t>
            </a:r>
            <a:r>
              <a:rPr lang="el-GR" dirty="0" smtClean="0"/>
              <a:t>που μπορούν να χρησιμοποιηθούν για την ανάλυση </a:t>
            </a:r>
          </a:p>
          <a:p>
            <a:r>
              <a:rPr lang="en-US" dirty="0" smtClean="0"/>
              <a:t>crash dumps</a:t>
            </a:r>
            <a:endParaRPr lang="el-GR" dirty="0"/>
          </a:p>
        </p:txBody>
      </p:sp>
      <p:sp>
        <p:nvSpPr>
          <p:cNvPr id="12" name="Rectangle 11"/>
          <p:cNvSpPr/>
          <p:nvPr/>
        </p:nvSpPr>
        <p:spPr>
          <a:xfrm>
            <a:off x="219075" y="3505200"/>
            <a:ext cx="804611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Τυπική ανάλυση ενός </a:t>
            </a:r>
            <a:r>
              <a:rPr lang="en-US" dirty="0" err="1" smtClean="0"/>
              <a:t>minidump</a:t>
            </a:r>
            <a:r>
              <a:rPr lang="el-GR" dirty="0" smtClean="0"/>
              <a:t>, με </a:t>
            </a:r>
            <a:r>
              <a:rPr lang="en-US" dirty="0" smtClean="0"/>
              <a:t>export </a:t>
            </a:r>
            <a:r>
              <a:rPr lang="el-GR" dirty="0" smtClean="0"/>
              <a:t>των </a:t>
            </a:r>
            <a:r>
              <a:rPr lang="en-US" dirty="0" smtClean="0"/>
              <a:t>drivers, </a:t>
            </a:r>
            <a:r>
              <a:rPr lang="el-GR" dirty="0" smtClean="0"/>
              <a:t>δημιουργία </a:t>
            </a:r>
            <a:r>
              <a:rPr lang="en-US" dirty="0" smtClean="0"/>
              <a:t>log file, </a:t>
            </a:r>
          </a:p>
          <a:p>
            <a:r>
              <a:rPr lang="el-GR" dirty="0" smtClean="0"/>
              <a:t>κλείσιμο αυτού, σύνδεση με τον </a:t>
            </a:r>
            <a:r>
              <a:rPr lang="en-US" dirty="0" smtClean="0"/>
              <a:t>symbol server </a:t>
            </a:r>
            <a:r>
              <a:rPr lang="el-GR" dirty="0" smtClean="0"/>
              <a:t>και αποθήκευση των </a:t>
            </a:r>
            <a:r>
              <a:rPr lang="en-US" dirty="0" smtClean="0"/>
              <a:t>.</a:t>
            </a:r>
            <a:r>
              <a:rPr lang="en-US" dirty="0" err="1" smtClean="0"/>
              <a:t>pdb</a:t>
            </a:r>
            <a:r>
              <a:rPr lang="en-US" dirty="0" smtClean="0"/>
              <a:t> </a:t>
            </a:r>
            <a:r>
              <a:rPr lang="el-GR" dirty="0" smtClean="0"/>
              <a:t>σε </a:t>
            </a:r>
            <a:endParaRPr lang="en-US" dirty="0"/>
          </a:p>
          <a:p>
            <a:r>
              <a:rPr lang="en-US" dirty="0"/>
              <a:t>c</a:t>
            </a:r>
            <a:r>
              <a:rPr lang="en-US" dirty="0" smtClean="0"/>
              <a:t>ache:</a:t>
            </a:r>
            <a:r>
              <a:rPr lang="el-GR" dirty="0" smtClean="0"/>
              <a:t> 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85106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304799" y="1143000"/>
            <a:ext cx="34063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T</a:t>
            </a:r>
            <a:r>
              <a:rPr lang="el-GR" dirty="0" smtClean="0"/>
              <a:t>ι μπορούμε να κάνουμε όταν </a:t>
            </a:r>
            <a:r>
              <a:rPr lang="en-US" dirty="0" smtClean="0"/>
              <a:t>:</a:t>
            </a:r>
            <a:endParaRPr lang="el-GR" dirty="0"/>
          </a:p>
        </p:txBody>
      </p:sp>
      <p:sp>
        <p:nvSpPr>
          <p:cNvPr id="5" name="Rectangle 4"/>
          <p:cNvSpPr/>
          <p:nvPr/>
        </p:nvSpPr>
        <p:spPr>
          <a:xfrm>
            <a:off x="304799" y="1676400"/>
            <a:ext cx="69074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 </a:t>
            </a:r>
            <a:r>
              <a:rPr lang="en-US" dirty="0" err="1" smtClean="0"/>
              <a:t>windbg</a:t>
            </a:r>
            <a:r>
              <a:rPr lang="en-US" dirty="0" smtClean="0"/>
              <a:t> </a:t>
            </a:r>
            <a:r>
              <a:rPr lang="el-GR" dirty="0" smtClean="0"/>
              <a:t>επιμένει να μας ενημερώνει πως για τη μπλε οθόνη </a:t>
            </a:r>
          </a:p>
          <a:p>
            <a:r>
              <a:rPr lang="el-GR" dirty="0"/>
              <a:t> </a:t>
            </a:r>
            <a:r>
              <a:rPr lang="el-GR" dirty="0" smtClean="0"/>
              <a:t>    φταίει το </a:t>
            </a:r>
            <a:r>
              <a:rPr lang="en-US" dirty="0" smtClean="0"/>
              <a:t>ntoskrnl.exe</a:t>
            </a:r>
            <a:r>
              <a:rPr lang="el-GR" dirty="0" smtClean="0"/>
              <a:t> (</a:t>
            </a:r>
            <a:r>
              <a:rPr lang="en-US" dirty="0" smtClean="0"/>
              <a:t>kernel image </a:t>
            </a:r>
            <a:r>
              <a:rPr lang="el-GR" dirty="0" smtClean="0"/>
              <a:t>των </a:t>
            </a:r>
            <a:r>
              <a:rPr lang="en-US" dirty="0" smtClean="0"/>
              <a:t>Windows)</a:t>
            </a:r>
          </a:p>
        </p:txBody>
      </p:sp>
      <p:sp>
        <p:nvSpPr>
          <p:cNvPr id="6" name="Rectangle 5"/>
          <p:cNvSpPr/>
          <p:nvPr/>
        </p:nvSpPr>
        <p:spPr>
          <a:xfrm>
            <a:off x="304799" y="2329934"/>
            <a:ext cx="6929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Αντί </a:t>
            </a:r>
            <a:r>
              <a:rPr lang="el-GR" dirty="0"/>
              <a:t>για μπλε </a:t>
            </a:r>
            <a:r>
              <a:rPr lang="el-GR" dirty="0" smtClean="0"/>
              <a:t>οθόνη, </a:t>
            </a:r>
            <a:r>
              <a:rPr lang="el-GR" dirty="0"/>
              <a:t>το </a:t>
            </a:r>
            <a:r>
              <a:rPr lang="el-GR" dirty="0" smtClean="0"/>
              <a:t>σύστημα </a:t>
            </a:r>
            <a:r>
              <a:rPr lang="el-GR" dirty="0"/>
              <a:t>μας </a:t>
            </a:r>
            <a:r>
              <a:rPr lang="el-GR" dirty="0" smtClean="0"/>
              <a:t>παγώνει </a:t>
            </a:r>
            <a:r>
              <a:rPr lang="el-GR" dirty="0"/>
              <a:t>(</a:t>
            </a:r>
            <a:r>
              <a:rPr lang="en-US" dirty="0"/>
              <a:t>hang </a:t>
            </a:r>
            <a:r>
              <a:rPr lang="en-US" dirty="0" err="1"/>
              <a:t>V</a:t>
            </a:r>
            <a:r>
              <a:rPr lang="en-US" dirty="0" err="1" smtClean="0"/>
              <a:t>s</a:t>
            </a:r>
            <a:r>
              <a:rPr lang="en-US" dirty="0" smtClean="0"/>
              <a:t> </a:t>
            </a:r>
            <a:r>
              <a:rPr lang="en-US" dirty="0"/>
              <a:t>crash)</a:t>
            </a:r>
            <a:endParaRPr lang="el-GR" dirty="0"/>
          </a:p>
        </p:txBody>
      </p:sp>
      <p:sp>
        <p:nvSpPr>
          <p:cNvPr id="7" name="Rectangle 6"/>
          <p:cNvSpPr/>
          <p:nvPr/>
        </p:nvSpPr>
        <p:spPr>
          <a:xfrm>
            <a:off x="304798" y="3716893"/>
            <a:ext cx="30382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Η </a:t>
            </a:r>
            <a:r>
              <a:rPr lang="en-US" dirty="0" smtClean="0"/>
              <a:t>stack </a:t>
            </a:r>
            <a:r>
              <a:rPr lang="el-GR" dirty="0" smtClean="0"/>
              <a:t>είναι της μορφής</a:t>
            </a:r>
            <a:endParaRPr lang="el-GR" dirty="0"/>
          </a:p>
        </p:txBody>
      </p:sp>
      <p:sp>
        <p:nvSpPr>
          <p:cNvPr id="8" name="Rectangle 7"/>
          <p:cNvSpPr/>
          <p:nvPr/>
        </p:nvSpPr>
        <p:spPr>
          <a:xfrm>
            <a:off x="3381103" y="3716893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nt!KeBugCheckEx</a:t>
            </a:r>
            <a:endParaRPr lang="en-US" dirty="0"/>
          </a:p>
          <a:p>
            <a:r>
              <a:rPr lang="en-US" dirty="0"/>
              <a:t>nt!MiBadShareCount+0x4c</a:t>
            </a:r>
          </a:p>
          <a:p>
            <a:r>
              <a:rPr lang="en-US" dirty="0" err="1"/>
              <a:t>nt</a:t>
            </a:r>
            <a:r>
              <a:rPr lang="en-US" dirty="0"/>
              <a:t>! ?? ::FNODOBFM::`string'+0x31f4a</a:t>
            </a:r>
          </a:p>
          <a:p>
            <a:r>
              <a:rPr lang="en-US" dirty="0"/>
              <a:t>nt!MiDeleteVirtualAddresses+0x408</a:t>
            </a:r>
          </a:p>
          <a:p>
            <a:r>
              <a:rPr lang="en-US" dirty="0"/>
              <a:t>nt!MiRemoveMappedView+0xd9</a:t>
            </a:r>
          </a:p>
          <a:p>
            <a:r>
              <a:rPr lang="en-US" dirty="0"/>
              <a:t>nt!MiUnmapViewOfSection+0x1b0</a:t>
            </a:r>
          </a:p>
          <a:p>
            <a:r>
              <a:rPr lang="en-US" dirty="0"/>
              <a:t>nt!NtUnmapViewOfSection+0x5f</a:t>
            </a:r>
          </a:p>
          <a:p>
            <a:r>
              <a:rPr lang="en-US" dirty="0"/>
              <a:t>nt!KiSystemServiceCopyEnd+0x13</a:t>
            </a:r>
            <a:endParaRPr lang="el-GR" dirty="0"/>
          </a:p>
        </p:txBody>
      </p:sp>
      <p:sp>
        <p:nvSpPr>
          <p:cNvPr id="9" name="Rectangle 8"/>
          <p:cNvSpPr/>
          <p:nvPr/>
        </p:nvSpPr>
        <p:spPr>
          <a:xfrm>
            <a:off x="304799" y="2699266"/>
            <a:ext cx="73340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Δεν παίρνουμε </a:t>
            </a:r>
            <a:r>
              <a:rPr lang="en-US" dirty="0" smtClean="0"/>
              <a:t>crash dump, </a:t>
            </a:r>
            <a:r>
              <a:rPr lang="el-GR" dirty="0" err="1" smtClean="0"/>
              <a:t>παρόλου</a:t>
            </a:r>
            <a:r>
              <a:rPr lang="el-GR" dirty="0" smtClean="0"/>
              <a:t> που το </a:t>
            </a:r>
            <a:r>
              <a:rPr lang="en-US" dirty="0" smtClean="0"/>
              <a:t>page file </a:t>
            </a:r>
            <a:r>
              <a:rPr lang="el-GR" dirty="0" smtClean="0"/>
              <a:t>είναι ενεργό</a:t>
            </a:r>
            <a:endParaRPr lang="el-GR" dirty="0"/>
          </a:p>
        </p:txBody>
      </p:sp>
      <p:sp>
        <p:nvSpPr>
          <p:cNvPr id="10" name="Oval 9"/>
          <p:cNvSpPr/>
          <p:nvPr/>
        </p:nvSpPr>
        <p:spPr bwMode="auto">
          <a:xfrm>
            <a:off x="3381103" y="3581400"/>
            <a:ext cx="428897" cy="2667000"/>
          </a:xfrm>
          <a:prstGeom prst="ellipse">
            <a:avLst/>
          </a:prstGeom>
          <a:noFill/>
          <a:ln w="349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799" y="3152775"/>
            <a:ext cx="63525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Έχουμε ελέγξει διεξοδικά το </a:t>
            </a:r>
            <a:r>
              <a:rPr lang="en-US" dirty="0" smtClean="0"/>
              <a:t>hardware</a:t>
            </a:r>
            <a:r>
              <a:rPr lang="el-GR" dirty="0" smtClean="0"/>
              <a:t>, χωρίς αποτέλεσμα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85106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 animBg="1"/>
      <p:bldP spid="1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304799" y="958334"/>
            <a:ext cx="1568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Driver Verifier</a:t>
            </a:r>
            <a:endParaRPr lang="el-GR" dirty="0"/>
          </a:p>
        </p:txBody>
      </p:sp>
      <p:sp>
        <p:nvSpPr>
          <p:cNvPr id="5" name="Rectangle 4"/>
          <p:cNvSpPr/>
          <p:nvPr/>
        </p:nvSpPr>
        <p:spPr>
          <a:xfrm>
            <a:off x="1088892" y="1447800"/>
            <a:ext cx="68963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Είναι ενσωματωμένος στα </a:t>
            </a:r>
            <a:r>
              <a:rPr lang="en-US" dirty="0" smtClean="0"/>
              <a:t>Windows (2000, XP, Server 2003, Vista, </a:t>
            </a:r>
          </a:p>
          <a:p>
            <a:r>
              <a:rPr lang="en-US" dirty="0" smtClean="0"/>
              <a:t>Server 2008, Server 2008 R2, 7,  Server 2012, 8)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1088890" y="2209800"/>
            <a:ext cx="61695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Χρησιμοποιείται για την αντιμετώπιση και τον εντοπισμό </a:t>
            </a:r>
          </a:p>
          <a:p>
            <a:r>
              <a:rPr lang="el-GR" dirty="0" smtClean="0"/>
              <a:t>προβληματικών </a:t>
            </a:r>
            <a:r>
              <a:rPr lang="en-US" dirty="0" smtClean="0"/>
              <a:t>drivers</a:t>
            </a:r>
            <a:endParaRPr lang="el-GR" dirty="0"/>
          </a:p>
        </p:txBody>
      </p:sp>
      <p:sp>
        <p:nvSpPr>
          <p:cNvPr id="7" name="Rectangle 6"/>
          <p:cNvSpPr/>
          <p:nvPr/>
        </p:nvSpPr>
        <p:spPr>
          <a:xfrm>
            <a:off x="1088890" y="2971800"/>
            <a:ext cx="6676315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Μπορεί να ενεργοποιηθεί  με δυο τρόπους</a:t>
            </a:r>
            <a:r>
              <a:rPr lang="en-US" dirty="0" smtClean="0"/>
              <a:t>:</a:t>
            </a:r>
            <a:endParaRPr lang="el-G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Μέσω της </a:t>
            </a:r>
            <a:r>
              <a:rPr lang="en-US" dirty="0" smtClean="0"/>
              <a:t>Registry </a:t>
            </a:r>
            <a:r>
              <a:rPr lang="el-GR" dirty="0" smtClean="0"/>
              <a:t>και των </a:t>
            </a:r>
            <a:r>
              <a:rPr lang="el-GR" dirty="0" err="1" smtClean="0"/>
              <a:t>κλειδίων</a:t>
            </a:r>
            <a:endParaRPr lang="el-GR" dirty="0" smtClean="0"/>
          </a:p>
          <a:p>
            <a:r>
              <a:rPr lang="el-GR" dirty="0"/>
              <a:t> </a:t>
            </a:r>
            <a:r>
              <a:rPr lang="el-GR" dirty="0" smtClean="0"/>
              <a:t>    </a:t>
            </a:r>
            <a:r>
              <a:rPr lang="en-US" dirty="0" smtClean="0"/>
              <a:t>HKEY_LOCAL_MACHINE\SYSTEM\</a:t>
            </a:r>
            <a:r>
              <a:rPr lang="en-US" dirty="0" err="1" smtClean="0"/>
              <a:t>CurrentControlSet</a:t>
            </a:r>
            <a:r>
              <a:rPr lang="en-US" dirty="0" smtClean="0"/>
              <a:t>\Control\</a:t>
            </a:r>
            <a:endParaRPr lang="el-GR" dirty="0" smtClean="0"/>
          </a:p>
          <a:p>
            <a:r>
              <a:rPr lang="el-GR" dirty="0" smtClean="0"/>
              <a:t>     </a:t>
            </a:r>
            <a:r>
              <a:rPr lang="en-US" dirty="0" smtClean="0"/>
              <a:t>Session </a:t>
            </a:r>
            <a:r>
              <a:rPr lang="en-US" dirty="0"/>
              <a:t>Manager\Memory </a:t>
            </a:r>
            <a:r>
              <a:rPr lang="en-US" dirty="0" smtClean="0"/>
              <a:t>Management</a:t>
            </a:r>
            <a:r>
              <a:rPr lang="el-GR" dirty="0" smtClean="0"/>
              <a:t>\</a:t>
            </a:r>
            <a:r>
              <a:rPr lang="en-US" dirty="0" err="1" smtClean="0"/>
              <a:t>VerifyDrivers</a:t>
            </a:r>
            <a:endParaRPr lang="el-GR" dirty="0" smtClean="0"/>
          </a:p>
          <a:p>
            <a:r>
              <a:rPr lang="el-GR" dirty="0" smtClean="0"/>
              <a:t>     και </a:t>
            </a:r>
          </a:p>
          <a:p>
            <a:r>
              <a:rPr lang="el-GR" dirty="0"/>
              <a:t> </a:t>
            </a:r>
            <a:r>
              <a:rPr lang="el-GR" dirty="0" smtClean="0"/>
              <a:t>    </a:t>
            </a:r>
            <a:r>
              <a:rPr lang="en-US" dirty="0" smtClean="0"/>
              <a:t>HKEY_LOCAL_MACHINE\SYSTEM\</a:t>
            </a:r>
            <a:r>
              <a:rPr lang="en-US" dirty="0" err="1" smtClean="0"/>
              <a:t>CurrentControlSet</a:t>
            </a:r>
            <a:r>
              <a:rPr lang="en-US" dirty="0" smtClean="0"/>
              <a:t>\Control</a:t>
            </a:r>
            <a:r>
              <a:rPr lang="en-US" dirty="0"/>
              <a:t>\</a:t>
            </a:r>
            <a:endParaRPr lang="el-GR" dirty="0"/>
          </a:p>
          <a:p>
            <a:r>
              <a:rPr lang="el-GR" dirty="0"/>
              <a:t>     </a:t>
            </a:r>
            <a:r>
              <a:rPr lang="en-US" dirty="0"/>
              <a:t>Session Manager\Memory Management</a:t>
            </a:r>
            <a:r>
              <a:rPr lang="el-GR" dirty="0"/>
              <a:t>\ </a:t>
            </a:r>
            <a:r>
              <a:rPr lang="en-US" dirty="0" err="1" smtClean="0"/>
              <a:t>VerifyDriverLevel</a:t>
            </a:r>
            <a:endParaRPr lang="el-GR" dirty="0" smtClean="0"/>
          </a:p>
          <a:p>
            <a:r>
              <a:rPr lang="el-GR" dirty="0" smtClean="0"/>
              <a:t>	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Μέσω της Εκτέλεσης (</a:t>
            </a:r>
            <a:r>
              <a:rPr lang="en-US" dirty="0" smtClean="0"/>
              <a:t>Run)</a:t>
            </a:r>
            <a:r>
              <a:rPr lang="el-GR" dirty="0" smtClean="0"/>
              <a:t>, δίνοντας </a:t>
            </a:r>
            <a:r>
              <a:rPr lang="en-US" dirty="0" smtClean="0"/>
              <a:t>verifier.exe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85106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304799" y="958334"/>
            <a:ext cx="1568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Driver Verifier</a:t>
            </a:r>
            <a:endParaRPr lang="el-G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1" y="1356241"/>
            <a:ext cx="4308052" cy="3520559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 bwMode="auto">
          <a:xfrm>
            <a:off x="304799" y="2057400"/>
            <a:ext cx="1828801" cy="533400"/>
          </a:xfrm>
          <a:prstGeom prst="roundRect">
            <a:avLst/>
          </a:prstGeom>
          <a:noFill/>
          <a:ln w="349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2743200"/>
            <a:ext cx="4243387" cy="3467714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 bwMode="auto">
          <a:xfrm>
            <a:off x="4724400" y="4876800"/>
            <a:ext cx="1838326" cy="381000"/>
          </a:xfrm>
          <a:prstGeom prst="roundRect">
            <a:avLst/>
          </a:prstGeom>
          <a:noFill/>
          <a:ln w="349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724400" y="1327666"/>
            <a:ext cx="34834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i="1" dirty="0" smtClean="0"/>
              <a:t>«</a:t>
            </a:r>
            <a:r>
              <a:rPr lang="en-US" i="1" dirty="0" smtClean="0"/>
              <a:t>Create custom settings (for code</a:t>
            </a:r>
          </a:p>
          <a:p>
            <a:r>
              <a:rPr lang="en-US" i="1" dirty="0"/>
              <a:t>d</a:t>
            </a:r>
            <a:r>
              <a:rPr lang="en-US" i="1" dirty="0" smtClean="0"/>
              <a:t>evelopers)</a:t>
            </a:r>
            <a:r>
              <a:rPr lang="el-GR" i="1" dirty="0" smtClean="0"/>
              <a:t>»</a:t>
            </a:r>
            <a:endParaRPr lang="el-GR" i="1" dirty="0"/>
          </a:p>
        </p:txBody>
      </p:sp>
      <p:sp>
        <p:nvSpPr>
          <p:cNvPr id="11" name="Rectangle 10"/>
          <p:cNvSpPr/>
          <p:nvPr/>
        </p:nvSpPr>
        <p:spPr>
          <a:xfrm>
            <a:off x="1371600" y="5259645"/>
            <a:ext cx="32915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i="1" dirty="0" smtClean="0"/>
              <a:t>«</a:t>
            </a:r>
            <a:r>
              <a:rPr lang="en-US" i="1" dirty="0" smtClean="0"/>
              <a:t>Select individual settings from full list</a:t>
            </a:r>
            <a:r>
              <a:rPr lang="el-GR" i="1" dirty="0" smtClean="0"/>
              <a:t>»</a:t>
            </a:r>
            <a:endParaRPr lang="el-GR" i="1" dirty="0"/>
          </a:p>
        </p:txBody>
      </p:sp>
      <p:sp>
        <p:nvSpPr>
          <p:cNvPr id="12" name="Bent Arrow 11"/>
          <p:cNvSpPr/>
          <p:nvPr/>
        </p:nvSpPr>
        <p:spPr bwMode="auto">
          <a:xfrm rot="5400000">
            <a:off x="5480447" y="1387078"/>
            <a:ext cx="685800" cy="2045493"/>
          </a:xfrm>
          <a:prstGeom prst="ben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06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304799" y="958334"/>
            <a:ext cx="1568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Driver Verifier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4419600" y="1524000"/>
            <a:ext cx="43520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Επιλεγούμε όλα τα διαγνωστικά</a:t>
            </a:r>
            <a:endParaRPr lang="el-GR" dirty="0"/>
          </a:p>
          <a:p>
            <a:r>
              <a:rPr lang="el-GR" u="sng" dirty="0" smtClean="0"/>
              <a:t>εκτός</a:t>
            </a:r>
            <a:r>
              <a:rPr lang="el-GR" dirty="0" smtClean="0"/>
              <a:t> από</a:t>
            </a:r>
            <a:r>
              <a:rPr lang="en-US" dirty="0" smtClean="0"/>
              <a:t> </a:t>
            </a:r>
            <a:r>
              <a:rPr lang="el-GR" dirty="0" smtClean="0"/>
              <a:t>το «</a:t>
            </a:r>
            <a:r>
              <a:rPr lang="en-US" dirty="0" smtClean="0"/>
              <a:t>Low resources simulation</a:t>
            </a:r>
            <a:r>
              <a:rPr lang="el-GR" dirty="0" smtClean="0"/>
              <a:t>»</a:t>
            </a:r>
            <a:endParaRPr lang="el-GR" dirty="0"/>
          </a:p>
        </p:txBody>
      </p:sp>
      <p:sp>
        <p:nvSpPr>
          <p:cNvPr id="8" name="Bent Arrow 7"/>
          <p:cNvSpPr/>
          <p:nvPr/>
        </p:nvSpPr>
        <p:spPr bwMode="auto">
          <a:xfrm rot="5400000">
            <a:off x="5460641" y="1345844"/>
            <a:ext cx="685802" cy="2870915"/>
          </a:xfrm>
          <a:prstGeom prst="ben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1563" y="5158264"/>
            <a:ext cx="417043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u="sng" dirty="0" smtClean="0"/>
              <a:t>Δεν</a:t>
            </a:r>
            <a:r>
              <a:rPr lang="el-GR" dirty="0" smtClean="0"/>
              <a:t> επιλεγούμε όλους τους </a:t>
            </a:r>
            <a:r>
              <a:rPr lang="en-US" dirty="0" smtClean="0"/>
              <a:t>drivers</a:t>
            </a:r>
            <a:r>
              <a:rPr lang="en-US" dirty="0"/>
              <a:t>:</a:t>
            </a:r>
            <a:endParaRPr lang="el-G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Επιβαρύνουμε το σύστημα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Μειώνουμε την αποδοτικότητα του</a:t>
            </a:r>
          </a:p>
          <a:p>
            <a:r>
              <a:rPr lang="el-GR" dirty="0" smtClean="0"/>
              <a:t>     </a:t>
            </a:r>
            <a:r>
              <a:rPr lang="en-US" dirty="0" smtClean="0"/>
              <a:t>verifier</a:t>
            </a:r>
            <a:endParaRPr lang="el-GR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65" y="1374922"/>
            <a:ext cx="4281135" cy="349856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525" y="3124202"/>
            <a:ext cx="4471235" cy="365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06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304799" y="958334"/>
            <a:ext cx="1568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Driver Verifier</a:t>
            </a:r>
            <a:endParaRPr lang="el-GR" dirty="0"/>
          </a:p>
        </p:txBody>
      </p:sp>
      <p:sp>
        <p:nvSpPr>
          <p:cNvPr id="5" name="Rectangle 4"/>
          <p:cNvSpPr/>
          <p:nvPr/>
        </p:nvSpPr>
        <p:spPr>
          <a:xfrm>
            <a:off x="304799" y="1524000"/>
            <a:ext cx="2835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Συνταγή επιλογής </a:t>
            </a:r>
            <a:r>
              <a:rPr lang="en-US" dirty="0" smtClean="0"/>
              <a:t>drivers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4267200" y="1990635"/>
            <a:ext cx="454906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Unsigned drivers. </a:t>
            </a:r>
            <a:r>
              <a:rPr lang="el-GR" dirty="0" smtClean="0"/>
              <a:t>Σε </a:t>
            </a:r>
            <a:r>
              <a:rPr lang="en-US" dirty="0" smtClean="0"/>
              <a:t>x64</a:t>
            </a:r>
            <a:r>
              <a:rPr lang="el-GR" dirty="0" smtClean="0"/>
              <a:t> συστήματα </a:t>
            </a:r>
          </a:p>
          <a:p>
            <a:r>
              <a:rPr lang="el-GR" dirty="0"/>
              <a:t>τ</a:t>
            </a:r>
            <a:r>
              <a:rPr lang="el-GR" dirty="0" smtClean="0"/>
              <a:t>ο πιο πιθανόν είναι να μην βρείτε κανένα</a:t>
            </a:r>
          </a:p>
          <a:p>
            <a:r>
              <a:rPr lang="el-GR" dirty="0" smtClean="0"/>
              <a:t>τέτοιο</a:t>
            </a:r>
            <a:endParaRPr lang="el-GR" dirty="0"/>
          </a:p>
        </p:txBody>
      </p:sp>
      <p:sp>
        <p:nvSpPr>
          <p:cNvPr id="7" name="Rectangle 6"/>
          <p:cNvSpPr/>
          <p:nvPr/>
        </p:nvSpPr>
        <p:spPr>
          <a:xfrm>
            <a:off x="4267200" y="3039457"/>
            <a:ext cx="42493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Οι </a:t>
            </a:r>
            <a:r>
              <a:rPr lang="en-US" dirty="0" smtClean="0"/>
              <a:t>signed drivers </a:t>
            </a:r>
            <a:r>
              <a:rPr lang="el-GR" dirty="0" smtClean="0"/>
              <a:t>δεν είναι απαραίτητα </a:t>
            </a:r>
          </a:p>
          <a:p>
            <a:r>
              <a:rPr lang="el-GR" dirty="0" smtClean="0"/>
              <a:t>«αθώοι»</a:t>
            </a:r>
            <a:endParaRPr lang="el-GR" dirty="0"/>
          </a:p>
        </p:txBody>
      </p:sp>
      <p:sp>
        <p:nvSpPr>
          <p:cNvPr id="8" name="Rectangle 7"/>
          <p:cNvSpPr/>
          <p:nvPr/>
        </p:nvSpPr>
        <p:spPr>
          <a:xfrm>
            <a:off x="4267200" y="3877657"/>
            <a:ext cx="36749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Επιλεγούμε μικρές ομάδες </a:t>
            </a:r>
            <a:r>
              <a:rPr lang="en-US" dirty="0" smtClean="0"/>
              <a:t>drivers</a:t>
            </a:r>
            <a:r>
              <a:rPr lang="el-GR" dirty="0" smtClean="0"/>
              <a:t>,</a:t>
            </a:r>
            <a:endParaRPr lang="en-US" dirty="0" smtClean="0"/>
          </a:p>
          <a:p>
            <a:r>
              <a:rPr lang="el-GR" dirty="0" smtClean="0"/>
              <a:t>5-6</a:t>
            </a:r>
            <a:r>
              <a:rPr lang="en-US" dirty="0" smtClean="0"/>
              <a:t>/</a:t>
            </a:r>
            <a:r>
              <a:rPr lang="el-GR" dirty="0" smtClean="0"/>
              <a:t>έλεγχο</a:t>
            </a:r>
            <a:endParaRPr lang="el-GR" dirty="0"/>
          </a:p>
        </p:txBody>
      </p:sp>
      <p:sp>
        <p:nvSpPr>
          <p:cNvPr id="9" name="Rectangle 8"/>
          <p:cNvSpPr/>
          <p:nvPr/>
        </p:nvSpPr>
        <p:spPr>
          <a:xfrm>
            <a:off x="4267200" y="4715857"/>
            <a:ext cx="44094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Οι πιο πρόσφατα εγκατεστημένοι </a:t>
            </a:r>
            <a:r>
              <a:rPr lang="en-US" dirty="0" smtClean="0"/>
              <a:t>drivers</a:t>
            </a:r>
            <a:endParaRPr lang="el-GR" dirty="0" smtClean="0"/>
          </a:p>
          <a:p>
            <a:r>
              <a:rPr lang="el-GR" dirty="0"/>
              <a:t>ε</a:t>
            </a:r>
            <a:r>
              <a:rPr lang="el-GR" dirty="0" smtClean="0"/>
              <a:t>ίναι οι πρώτοι υποψήφιοι</a:t>
            </a:r>
            <a:r>
              <a:rPr lang="en-US" dirty="0" smtClean="0"/>
              <a:t> </a:t>
            </a:r>
            <a:r>
              <a:rPr lang="el-GR" dirty="0" smtClean="0"/>
              <a:t> </a:t>
            </a:r>
            <a:endParaRPr lang="el-GR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003643"/>
            <a:ext cx="3810000" cy="3113548"/>
          </a:xfrm>
          <a:prstGeom prst="rect">
            <a:avLst/>
          </a:prstGeom>
        </p:spPr>
      </p:pic>
      <p:sp>
        <p:nvSpPr>
          <p:cNvPr id="11" name="Bent Arrow 10"/>
          <p:cNvSpPr/>
          <p:nvPr/>
        </p:nvSpPr>
        <p:spPr bwMode="auto">
          <a:xfrm rot="5400000">
            <a:off x="4587920" y="199684"/>
            <a:ext cx="355912" cy="3252014"/>
          </a:xfrm>
          <a:prstGeom prst="ben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248150" y="5486400"/>
            <a:ext cx="47195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Έως ύστατο μετρό χρησιμοποιείστε ομάδες </a:t>
            </a:r>
          </a:p>
          <a:p>
            <a:r>
              <a:rPr lang="el-GR" dirty="0" smtClean="0"/>
              <a:t>10 </a:t>
            </a:r>
            <a:r>
              <a:rPr lang="en-US" dirty="0" smtClean="0"/>
              <a:t>drivers 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85106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</a:t>
            </a:r>
            <a:r>
              <a:rPr lang="en-US" dirty="0" smtClean="0"/>
              <a:t>Troubleshooting Software</a:t>
            </a:r>
            <a:endParaRPr lang="el-GR" dirty="0"/>
          </a:p>
        </p:txBody>
      </p:sp>
      <p:sp>
        <p:nvSpPr>
          <p:cNvPr id="2" name="Rectangle 1"/>
          <p:cNvSpPr/>
          <p:nvPr/>
        </p:nvSpPr>
        <p:spPr>
          <a:xfrm>
            <a:off x="457200" y="1295400"/>
            <a:ext cx="2951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Αυτοματοποιημένες λύσεις</a:t>
            </a:r>
            <a:endParaRPr lang="el-GR" dirty="0"/>
          </a:p>
        </p:txBody>
      </p:sp>
      <p:sp>
        <p:nvSpPr>
          <p:cNvPr id="5" name="Rectangle 4"/>
          <p:cNvSpPr/>
          <p:nvPr/>
        </p:nvSpPr>
        <p:spPr>
          <a:xfrm>
            <a:off x="457200" y="2133599"/>
            <a:ext cx="84173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2"/>
              </a:rPr>
              <a:t>Microsoft Diagnostics and Recovery Toolset (</a:t>
            </a:r>
            <a:r>
              <a:rPr lang="en-US" dirty="0" err="1" smtClean="0">
                <a:hlinkClick r:id="rId2"/>
              </a:rPr>
              <a:t>DaRT</a:t>
            </a:r>
            <a:r>
              <a:rPr lang="en-US" dirty="0" smtClean="0">
                <a:hlinkClick r:id="rId2"/>
              </a:rPr>
              <a:t>)</a:t>
            </a:r>
            <a:r>
              <a:rPr lang="el-GR" dirty="0" smtClean="0"/>
              <a:t>, μέρος του</a:t>
            </a:r>
            <a:r>
              <a:rPr lang="en-US" dirty="0" smtClean="0"/>
              <a:t> Microsoft Desktop</a:t>
            </a:r>
          </a:p>
          <a:p>
            <a:r>
              <a:rPr lang="en-US" dirty="0" smtClean="0"/>
              <a:t>Optimization Pack.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193025" y="5142131"/>
            <a:ext cx="3753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 </a:t>
            </a:r>
            <a:r>
              <a:rPr lang="el-GR" dirty="0" smtClean="0"/>
              <a:t>έκδοση 7 είναι σε </a:t>
            </a:r>
            <a:r>
              <a:rPr lang="en-US" dirty="0" smtClean="0"/>
              <a:t>beta </a:t>
            </a:r>
            <a:r>
              <a:rPr lang="el-GR" dirty="0" smtClean="0"/>
              <a:t>μορφή</a:t>
            </a:r>
            <a:endParaRPr lang="el-GR" dirty="0"/>
          </a:p>
        </p:txBody>
      </p:sp>
      <p:sp>
        <p:nvSpPr>
          <p:cNvPr id="7" name="Rectangle 6"/>
          <p:cNvSpPr/>
          <p:nvPr/>
        </p:nvSpPr>
        <p:spPr>
          <a:xfrm>
            <a:off x="193025" y="2819400"/>
            <a:ext cx="43826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Χρειάζεται τα </a:t>
            </a:r>
            <a:r>
              <a:rPr lang="en-US" dirty="0" smtClean="0"/>
              <a:t>debugging tools </a:t>
            </a:r>
            <a:r>
              <a:rPr lang="el-GR" dirty="0" smtClean="0"/>
              <a:t>για να </a:t>
            </a:r>
            <a:endParaRPr lang="en-US" dirty="0" smtClean="0"/>
          </a:p>
          <a:p>
            <a:r>
              <a:rPr lang="el-GR" dirty="0" smtClean="0"/>
              <a:t>     λειτουργήσει</a:t>
            </a:r>
            <a:endParaRPr lang="el-GR" dirty="0"/>
          </a:p>
        </p:txBody>
      </p:sp>
      <p:sp>
        <p:nvSpPr>
          <p:cNvPr id="8" name="Rectangle 7"/>
          <p:cNvSpPr/>
          <p:nvPr/>
        </p:nvSpPr>
        <p:spPr>
          <a:xfrm>
            <a:off x="193025" y="3362325"/>
            <a:ext cx="42173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Χρησιμοποιεί τον </a:t>
            </a:r>
            <a:r>
              <a:rPr lang="en-US" dirty="0" smtClean="0"/>
              <a:t>symbol server </a:t>
            </a:r>
            <a:r>
              <a:rPr lang="el-GR" dirty="0" smtClean="0"/>
              <a:t>της </a:t>
            </a:r>
            <a:endParaRPr lang="en-US" dirty="0" smtClean="0"/>
          </a:p>
          <a:p>
            <a:r>
              <a:rPr lang="el-GR" dirty="0" smtClean="0"/>
              <a:t>     </a:t>
            </a:r>
            <a:r>
              <a:rPr lang="en-US" dirty="0" smtClean="0"/>
              <a:t>Microsoft</a:t>
            </a:r>
            <a:endParaRPr lang="el-GR" dirty="0"/>
          </a:p>
        </p:txBody>
      </p:sp>
      <p:sp>
        <p:nvSpPr>
          <p:cNvPr id="9" name="Rectangle 8"/>
          <p:cNvSpPr/>
          <p:nvPr/>
        </p:nvSpPr>
        <p:spPr>
          <a:xfrm>
            <a:off x="193025" y="3886200"/>
            <a:ext cx="43152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Μπορεί να αναλύσει ένα </a:t>
            </a:r>
            <a:r>
              <a:rPr lang="en-US" dirty="0" smtClean="0"/>
              <a:t>crash dump </a:t>
            </a:r>
            <a:endParaRPr lang="el-GR" dirty="0" smtClean="0"/>
          </a:p>
          <a:p>
            <a:r>
              <a:rPr lang="el-GR" dirty="0"/>
              <a:t> </a:t>
            </a:r>
            <a:r>
              <a:rPr lang="el-GR" dirty="0" smtClean="0"/>
              <a:t>    κάθε φορά</a:t>
            </a:r>
            <a:endParaRPr lang="el-GR" dirty="0"/>
          </a:p>
        </p:txBody>
      </p:sp>
      <p:sp>
        <p:nvSpPr>
          <p:cNvPr id="10" name="Rectangle 9"/>
          <p:cNvSpPr/>
          <p:nvPr/>
        </p:nvSpPr>
        <p:spPr>
          <a:xfrm>
            <a:off x="180329" y="4495800"/>
            <a:ext cx="37534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Το </a:t>
            </a:r>
            <a:r>
              <a:rPr lang="en-US" dirty="0" smtClean="0"/>
              <a:t>log file </a:t>
            </a:r>
            <a:r>
              <a:rPr lang="el-GR" dirty="0" smtClean="0"/>
              <a:t>θα πρέπει να εξαχθεί </a:t>
            </a:r>
          </a:p>
          <a:p>
            <a:r>
              <a:rPr lang="el-GR" dirty="0" smtClean="0"/>
              <a:t>     χειροκίνητα (</a:t>
            </a:r>
            <a:r>
              <a:rPr lang="en-US" dirty="0" smtClean="0"/>
              <a:t>copy-paste)</a:t>
            </a:r>
            <a:endParaRPr lang="el-GR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767" y="2590800"/>
            <a:ext cx="4088390" cy="343852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93025" y="5511463"/>
            <a:ext cx="22703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Δεν είναι δωρεάν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85106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</a:t>
            </a:r>
            <a:r>
              <a:rPr lang="en-US" dirty="0" smtClean="0"/>
              <a:t>Troubleshooting Software</a:t>
            </a:r>
            <a:endParaRPr lang="el-GR" dirty="0"/>
          </a:p>
        </p:txBody>
      </p:sp>
      <p:sp>
        <p:nvSpPr>
          <p:cNvPr id="2" name="Rectangle 1"/>
          <p:cNvSpPr/>
          <p:nvPr/>
        </p:nvSpPr>
        <p:spPr>
          <a:xfrm>
            <a:off x="457200" y="1285875"/>
            <a:ext cx="2951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Αυτοματοποιημένες λύσεις</a:t>
            </a:r>
            <a:endParaRPr lang="el-GR" dirty="0"/>
          </a:p>
        </p:txBody>
      </p:sp>
      <p:sp>
        <p:nvSpPr>
          <p:cNvPr id="13" name="Rectangle 12"/>
          <p:cNvSpPr/>
          <p:nvPr/>
        </p:nvSpPr>
        <p:spPr>
          <a:xfrm>
            <a:off x="457200" y="1727716"/>
            <a:ext cx="3142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2"/>
              </a:rPr>
              <a:t>Nirsoft </a:t>
            </a:r>
            <a:r>
              <a:rPr lang="en-US" dirty="0" err="1" smtClean="0">
                <a:hlinkClick r:id="rId2"/>
              </a:rPr>
              <a:t>BlueScreenView</a:t>
            </a:r>
            <a:r>
              <a:rPr lang="en-US" dirty="0" smtClean="0">
                <a:hlinkClick r:id="rId2"/>
              </a:rPr>
              <a:t> v1.46</a:t>
            </a:r>
            <a:endParaRPr lang="el-G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110" y="2281714"/>
            <a:ext cx="4719640" cy="195295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90500" y="2281714"/>
            <a:ext cx="4495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Κάνει χρήση του </a:t>
            </a:r>
            <a:r>
              <a:rPr lang="en-US" dirty="0" smtClean="0"/>
              <a:t>Dumpchk.exe</a:t>
            </a:r>
            <a:r>
              <a:rPr lang="el-GR" dirty="0" smtClean="0"/>
              <a:t>, </a:t>
            </a:r>
            <a:endParaRPr lang="en-US" dirty="0" smtClean="0"/>
          </a:p>
          <a:p>
            <a:r>
              <a:rPr lang="en-US" dirty="0" smtClean="0"/>
              <a:t>     </a:t>
            </a:r>
            <a:r>
              <a:rPr lang="el-GR" dirty="0" smtClean="0"/>
              <a:t>ένα </a:t>
            </a:r>
            <a:r>
              <a:rPr lang="en-US" dirty="0" smtClean="0"/>
              <a:t>command line </a:t>
            </a:r>
            <a:r>
              <a:rPr lang="el-GR" dirty="0" smtClean="0"/>
              <a:t>πρόγραμμα των</a:t>
            </a:r>
            <a:endParaRPr lang="en-US" dirty="0" smtClean="0"/>
          </a:p>
          <a:p>
            <a:r>
              <a:rPr lang="en-US" dirty="0" smtClean="0"/>
              <a:t>     Windows</a:t>
            </a:r>
            <a:r>
              <a:rPr lang="el-GR" dirty="0" smtClean="0"/>
              <a:t>, το οποίο ελέγχει την </a:t>
            </a:r>
            <a:endParaRPr lang="en-US" dirty="0" smtClean="0"/>
          </a:p>
          <a:p>
            <a:r>
              <a:rPr lang="en-US" dirty="0" smtClean="0"/>
              <a:t>     </a:t>
            </a:r>
            <a:r>
              <a:rPr lang="el-GR" dirty="0" smtClean="0"/>
              <a:t>ακεραιότητα των </a:t>
            </a:r>
            <a:r>
              <a:rPr lang="en-US" dirty="0" smtClean="0"/>
              <a:t>crash dumps</a:t>
            </a:r>
            <a:endParaRPr lang="el-GR" dirty="0"/>
          </a:p>
        </p:txBody>
      </p:sp>
      <p:sp>
        <p:nvSpPr>
          <p:cNvPr id="16" name="Rectangle 15"/>
          <p:cNvSpPr/>
          <p:nvPr/>
        </p:nvSpPr>
        <p:spPr>
          <a:xfrm>
            <a:off x="200025" y="3581400"/>
            <a:ext cx="4495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Δεν χρησιμοποιεί τον </a:t>
            </a:r>
            <a:r>
              <a:rPr lang="en-US" dirty="0" smtClean="0"/>
              <a:t>Symbol server</a:t>
            </a:r>
            <a:endParaRPr lang="el-GR" dirty="0"/>
          </a:p>
        </p:txBody>
      </p:sp>
      <p:sp>
        <p:nvSpPr>
          <p:cNvPr id="17" name="Rectangle 16"/>
          <p:cNvSpPr/>
          <p:nvPr/>
        </p:nvSpPr>
        <p:spPr>
          <a:xfrm>
            <a:off x="200025" y="4050003"/>
            <a:ext cx="55149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Δεν αναλύει τα </a:t>
            </a:r>
            <a:r>
              <a:rPr lang="en-US" dirty="0" smtClean="0"/>
              <a:t>dumps </a:t>
            </a:r>
            <a:r>
              <a:rPr lang="el-GR" dirty="0" smtClean="0"/>
              <a:t>όπως</a:t>
            </a:r>
            <a:r>
              <a:rPr lang="en-US" dirty="0" smtClean="0"/>
              <a:t> </a:t>
            </a:r>
            <a:r>
              <a:rPr lang="el-GR" dirty="0" smtClean="0"/>
              <a:t>κάνει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l-GR" dirty="0" smtClean="0"/>
              <a:t>ο </a:t>
            </a:r>
            <a:r>
              <a:rPr lang="en-US" dirty="0" err="1" smtClean="0"/>
              <a:t>Windbg</a:t>
            </a:r>
            <a:r>
              <a:rPr lang="el-GR" dirty="0" smtClean="0"/>
              <a:t>, ο </a:t>
            </a:r>
            <a:r>
              <a:rPr lang="en-US" dirty="0" err="1" smtClean="0"/>
              <a:t>kd</a:t>
            </a:r>
            <a:r>
              <a:rPr lang="el-GR" dirty="0" smtClean="0"/>
              <a:t>, ο </a:t>
            </a:r>
            <a:r>
              <a:rPr lang="en-US" dirty="0" err="1" smtClean="0"/>
              <a:t>cdb</a:t>
            </a:r>
            <a:r>
              <a:rPr lang="el-GR" dirty="0" smtClean="0"/>
              <a:t>, κλπ</a:t>
            </a:r>
            <a:endParaRPr lang="el-GR" dirty="0"/>
          </a:p>
        </p:txBody>
      </p:sp>
      <p:sp>
        <p:nvSpPr>
          <p:cNvPr id="18" name="Rectangle 17"/>
          <p:cNvSpPr/>
          <p:nvPr/>
        </p:nvSpPr>
        <p:spPr>
          <a:xfrm>
            <a:off x="171450" y="5181600"/>
            <a:ext cx="55149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Freeware</a:t>
            </a:r>
            <a:endParaRPr lang="el-GR" dirty="0"/>
          </a:p>
        </p:txBody>
      </p:sp>
      <p:sp>
        <p:nvSpPr>
          <p:cNvPr id="19" name="Rectangle 18"/>
          <p:cNvSpPr/>
          <p:nvPr/>
        </p:nvSpPr>
        <p:spPr>
          <a:xfrm>
            <a:off x="171450" y="4734434"/>
            <a:ext cx="76771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Δυνατότητα επιλογής φακέλου, πέρα του </a:t>
            </a:r>
            <a:r>
              <a:rPr lang="en-US" dirty="0" smtClean="0"/>
              <a:t>C:\Windows\minidump</a:t>
            </a:r>
            <a:r>
              <a:rPr lang="el-GR" dirty="0" smtClean="0"/>
              <a:t> 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83547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 Software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304800" y="1295400"/>
            <a:ext cx="2951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Αυτοματοποιημένες λύσεις</a:t>
            </a:r>
            <a:endParaRPr lang="el-GR" dirty="0"/>
          </a:p>
        </p:txBody>
      </p:sp>
      <p:sp>
        <p:nvSpPr>
          <p:cNvPr id="5" name="Rectangle 4"/>
          <p:cNvSpPr/>
          <p:nvPr/>
        </p:nvSpPr>
        <p:spPr>
          <a:xfrm>
            <a:off x="304800" y="1872734"/>
            <a:ext cx="2494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2"/>
              </a:rPr>
              <a:t>BSOD Analyzer</a:t>
            </a:r>
            <a:r>
              <a:rPr lang="el-GR" dirty="0" smtClean="0"/>
              <a:t> (</a:t>
            </a:r>
            <a:r>
              <a:rPr lang="en-US" dirty="0" smtClean="0"/>
              <a:t>v0.9.2)</a:t>
            </a:r>
            <a:endParaRPr lang="el-G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022" y="1981200"/>
            <a:ext cx="5295608" cy="271538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2362200"/>
            <a:ext cx="36770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Χρειάζεται τα </a:t>
            </a:r>
            <a:r>
              <a:rPr lang="en-US" dirty="0" smtClean="0"/>
              <a:t>debugging tools </a:t>
            </a:r>
            <a:endParaRPr lang="el-GR" dirty="0" smtClean="0"/>
          </a:p>
          <a:p>
            <a:r>
              <a:rPr lang="el-GR" dirty="0"/>
              <a:t> </a:t>
            </a:r>
            <a:r>
              <a:rPr lang="el-GR" dirty="0" smtClean="0"/>
              <a:t>    για να λειτουργήσει</a:t>
            </a:r>
            <a:endParaRPr lang="el-GR" dirty="0"/>
          </a:p>
        </p:txBody>
      </p:sp>
      <p:sp>
        <p:nvSpPr>
          <p:cNvPr id="7" name="Rectangle 6"/>
          <p:cNvSpPr/>
          <p:nvPr/>
        </p:nvSpPr>
        <p:spPr>
          <a:xfrm>
            <a:off x="-19050" y="3015725"/>
            <a:ext cx="37616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Χρησιμοποιεί τον </a:t>
            </a:r>
            <a:r>
              <a:rPr lang="en-US" dirty="0" smtClean="0"/>
              <a:t>Symbol server</a:t>
            </a:r>
          </a:p>
          <a:p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l-GR" dirty="0" smtClean="0"/>
              <a:t>εάν το επιλέξει ο χρήστης</a:t>
            </a:r>
            <a:endParaRPr lang="el-GR" dirty="0"/>
          </a:p>
        </p:txBody>
      </p:sp>
      <p:sp>
        <p:nvSpPr>
          <p:cNvPr id="8" name="Rectangle 7"/>
          <p:cNvSpPr/>
          <p:nvPr/>
        </p:nvSpPr>
        <p:spPr>
          <a:xfrm>
            <a:off x="9525" y="3662056"/>
            <a:ext cx="35652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Άμεση πρόσβαση στο </a:t>
            </a:r>
            <a:r>
              <a:rPr lang="en-US" dirty="0" smtClean="0"/>
              <a:t>MSDN</a:t>
            </a:r>
          </a:p>
          <a:p>
            <a:r>
              <a:rPr lang="el-GR" dirty="0" smtClean="0"/>
              <a:t>    για αναζήτηση του </a:t>
            </a:r>
            <a:r>
              <a:rPr lang="en-US" dirty="0" smtClean="0"/>
              <a:t>stop</a:t>
            </a:r>
            <a:r>
              <a:rPr lang="el-GR" dirty="0" smtClean="0"/>
              <a:t> </a:t>
            </a:r>
            <a:r>
              <a:rPr lang="en-US" dirty="0" smtClean="0"/>
              <a:t>code</a:t>
            </a:r>
            <a:endParaRPr lang="el-GR" dirty="0"/>
          </a:p>
        </p:txBody>
      </p:sp>
      <p:sp>
        <p:nvSpPr>
          <p:cNvPr id="9" name="Rectangle 8"/>
          <p:cNvSpPr/>
          <p:nvPr/>
        </p:nvSpPr>
        <p:spPr>
          <a:xfrm>
            <a:off x="9525" y="4373416"/>
            <a:ext cx="52681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Δυνατότητα επιλογής φάκελου</a:t>
            </a:r>
            <a:endParaRPr lang="el-GR" dirty="0"/>
          </a:p>
          <a:p>
            <a:r>
              <a:rPr lang="el-GR" dirty="0" smtClean="0"/>
              <a:t>     με </a:t>
            </a:r>
            <a:r>
              <a:rPr lang="en-US" dirty="0" smtClean="0"/>
              <a:t>crash dumps </a:t>
            </a:r>
            <a:r>
              <a:rPr lang="el-GR" dirty="0" smtClean="0"/>
              <a:t>και αυτόματη ανάλυση αυτών</a:t>
            </a:r>
            <a:endParaRPr lang="el-GR" dirty="0"/>
          </a:p>
        </p:txBody>
      </p:sp>
      <p:sp>
        <p:nvSpPr>
          <p:cNvPr id="10" name="Rectangle 9"/>
          <p:cNvSpPr/>
          <p:nvPr/>
        </p:nvSpPr>
        <p:spPr>
          <a:xfrm>
            <a:off x="9525" y="5105400"/>
            <a:ext cx="73000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Δέκα επιπλέον αυτοματοποιημένες αναλύσεις σε </a:t>
            </a:r>
            <a:r>
              <a:rPr lang="el-GR" smtClean="0"/>
              <a:t>σχέση με το </a:t>
            </a:r>
            <a:r>
              <a:rPr lang="en-US" dirty="0" err="1" smtClean="0"/>
              <a:t>DaRT</a:t>
            </a:r>
            <a:endParaRPr lang="el-GR" dirty="0"/>
          </a:p>
        </p:txBody>
      </p:sp>
      <p:sp>
        <p:nvSpPr>
          <p:cNvPr id="11" name="Rounded Rectangle 10"/>
          <p:cNvSpPr/>
          <p:nvPr/>
        </p:nvSpPr>
        <p:spPr bwMode="auto">
          <a:xfrm>
            <a:off x="3886200" y="3662056"/>
            <a:ext cx="2286000" cy="224144"/>
          </a:xfrm>
          <a:prstGeom prst="roundRect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2" name="Rounded Rectangle 11"/>
          <p:cNvSpPr/>
          <p:nvPr/>
        </p:nvSpPr>
        <p:spPr bwMode="auto">
          <a:xfrm>
            <a:off x="5562600" y="3338891"/>
            <a:ext cx="609600" cy="219074"/>
          </a:xfrm>
          <a:prstGeom prst="roundRect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6172200" y="3886199"/>
            <a:ext cx="685800" cy="251421"/>
          </a:xfrm>
          <a:prstGeom prst="roundRect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4" name="Rounded Rectangle 13"/>
          <p:cNvSpPr/>
          <p:nvPr/>
        </p:nvSpPr>
        <p:spPr bwMode="auto">
          <a:xfrm>
            <a:off x="4419600" y="3344031"/>
            <a:ext cx="781898" cy="219074"/>
          </a:xfrm>
          <a:prstGeom prst="roundRect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6934200" y="3344031"/>
            <a:ext cx="1981200" cy="1227969"/>
          </a:xfrm>
          <a:prstGeom prst="roundRect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06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</a:t>
            </a:r>
            <a:endParaRPr lang="el-G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0" y="457200"/>
            <a:ext cx="3556000" cy="2667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048000" y="1619884"/>
            <a:ext cx="1960793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London Olympics</a:t>
            </a:r>
            <a:endParaRPr lang="el-GR" dirty="0">
              <a:solidFill>
                <a:schemeClr val="tx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914525"/>
            <a:ext cx="2100263" cy="280035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743200" y="3143884"/>
            <a:ext cx="1102866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err="1" smtClean="0">
                <a:solidFill>
                  <a:schemeClr val="tx2"/>
                </a:solidFill>
              </a:rPr>
              <a:t>Wallmart</a:t>
            </a:r>
            <a:endParaRPr lang="el-GR" dirty="0" err="1">
              <a:solidFill>
                <a:schemeClr val="tx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0" y="3733800"/>
            <a:ext cx="3595585" cy="240721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962400" y="4766591"/>
            <a:ext cx="968791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>
                <a:solidFill>
                  <a:schemeClr val="tx2"/>
                </a:solidFill>
              </a:rPr>
              <a:t>Toronto</a:t>
            </a:r>
            <a:endParaRPr lang="el-GR" dirty="0" err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51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 Software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304800" y="1295400"/>
            <a:ext cx="2951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Αυτοματοποιημένες λύσεις</a:t>
            </a:r>
            <a:endParaRPr lang="el-GR" dirty="0"/>
          </a:p>
        </p:txBody>
      </p:sp>
      <p:sp>
        <p:nvSpPr>
          <p:cNvPr id="5" name="Rectangle 4"/>
          <p:cNvSpPr/>
          <p:nvPr/>
        </p:nvSpPr>
        <p:spPr>
          <a:xfrm>
            <a:off x="304800" y="1872734"/>
            <a:ext cx="2494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2"/>
              </a:rPr>
              <a:t>BSOD Analyzer</a:t>
            </a:r>
            <a:r>
              <a:rPr lang="el-GR" dirty="0" smtClean="0"/>
              <a:t> (</a:t>
            </a:r>
            <a:r>
              <a:rPr lang="en-US" dirty="0" smtClean="0"/>
              <a:t>v0.9.2)</a:t>
            </a:r>
            <a:endParaRPr lang="el-G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872734"/>
            <a:ext cx="5400675" cy="276925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2362200"/>
            <a:ext cx="31058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Συγκεντρωτικός πίνακας </a:t>
            </a:r>
          </a:p>
          <a:p>
            <a:r>
              <a:rPr lang="el-GR" dirty="0" smtClean="0"/>
              <a:t>     αποτελεσμάτων</a:t>
            </a:r>
            <a:endParaRPr lang="el-GR" dirty="0"/>
          </a:p>
        </p:txBody>
      </p:sp>
      <p:sp>
        <p:nvSpPr>
          <p:cNvPr id="7" name="Rectangle 6"/>
          <p:cNvSpPr/>
          <p:nvPr/>
        </p:nvSpPr>
        <p:spPr>
          <a:xfrm>
            <a:off x="28575" y="3124200"/>
            <a:ext cx="35938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Εξαγωγή των αποτελεσμάτων</a:t>
            </a:r>
          </a:p>
          <a:p>
            <a:r>
              <a:rPr lang="el-GR" dirty="0" smtClean="0"/>
              <a:t>     σε </a:t>
            </a:r>
            <a:r>
              <a:rPr lang="en-US" dirty="0" err="1" smtClean="0"/>
              <a:t>xls</a:t>
            </a:r>
            <a:r>
              <a:rPr lang="en-US" dirty="0" smtClean="0"/>
              <a:t> </a:t>
            </a:r>
            <a:r>
              <a:rPr lang="el-GR" dirty="0" smtClean="0"/>
              <a:t>και </a:t>
            </a:r>
            <a:r>
              <a:rPr lang="en-US" dirty="0" err="1" smtClean="0"/>
              <a:t>pdf</a:t>
            </a:r>
            <a:endParaRPr lang="el-GR" dirty="0"/>
          </a:p>
        </p:txBody>
      </p:sp>
      <p:sp>
        <p:nvSpPr>
          <p:cNvPr id="8" name="Rounded Rectangle 7"/>
          <p:cNvSpPr/>
          <p:nvPr/>
        </p:nvSpPr>
        <p:spPr bwMode="auto">
          <a:xfrm>
            <a:off x="7543800" y="3039043"/>
            <a:ext cx="781898" cy="219074"/>
          </a:xfrm>
          <a:prstGeom prst="roundRect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" y="3886200"/>
            <a:ext cx="36146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Άμεση πρόσβαση σε ρυθμίσεις</a:t>
            </a:r>
          </a:p>
          <a:p>
            <a:r>
              <a:rPr lang="el-GR" dirty="0" smtClean="0"/>
              <a:t>     των </a:t>
            </a:r>
            <a:r>
              <a:rPr lang="en-US" dirty="0" smtClean="0"/>
              <a:t>Windows </a:t>
            </a:r>
            <a:r>
              <a:rPr lang="el-GR" dirty="0" smtClean="0"/>
              <a:t>σχετικά με τις</a:t>
            </a:r>
          </a:p>
          <a:p>
            <a:r>
              <a:rPr lang="el-GR" dirty="0" smtClean="0"/>
              <a:t>     μπλε οθόνες</a:t>
            </a:r>
            <a:endParaRPr lang="el-GR" dirty="0"/>
          </a:p>
        </p:txBody>
      </p:sp>
      <p:sp>
        <p:nvSpPr>
          <p:cNvPr id="12" name="Rectangle 11"/>
          <p:cNvSpPr/>
          <p:nvPr/>
        </p:nvSpPr>
        <p:spPr>
          <a:xfrm>
            <a:off x="7735" y="4876800"/>
            <a:ext cx="78408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Ενεργοποίηση και απενεργοποίηση του </a:t>
            </a:r>
            <a:r>
              <a:rPr lang="en-US" dirty="0" smtClean="0"/>
              <a:t>Driver verifier </a:t>
            </a:r>
            <a:r>
              <a:rPr lang="el-GR" dirty="0" smtClean="0"/>
              <a:t>για μέχρι 6 </a:t>
            </a:r>
            <a:r>
              <a:rPr lang="en-US" dirty="0" smtClean="0"/>
              <a:t>drivers </a:t>
            </a:r>
            <a:endParaRPr lang="el-GR" dirty="0" smtClean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975" y="1872734"/>
            <a:ext cx="5372100" cy="2769255"/>
          </a:xfrm>
          <a:prstGeom prst="rect">
            <a:avLst/>
          </a:prstGeom>
        </p:spPr>
      </p:pic>
      <p:sp>
        <p:nvSpPr>
          <p:cNvPr id="17" name="Rounded Rectangle 16"/>
          <p:cNvSpPr/>
          <p:nvPr/>
        </p:nvSpPr>
        <p:spPr bwMode="auto">
          <a:xfrm>
            <a:off x="3733800" y="3258117"/>
            <a:ext cx="3200400" cy="932883"/>
          </a:xfrm>
          <a:prstGeom prst="roundRect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8" name="Rounded Rectangle 17"/>
          <p:cNvSpPr/>
          <p:nvPr/>
        </p:nvSpPr>
        <p:spPr bwMode="auto">
          <a:xfrm>
            <a:off x="7086600" y="3258117"/>
            <a:ext cx="1752600" cy="1089748"/>
          </a:xfrm>
          <a:prstGeom prst="roundRect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735" y="5301734"/>
            <a:ext cx="78408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Links </a:t>
            </a:r>
            <a:r>
              <a:rPr lang="el-GR" dirty="0" smtClean="0"/>
              <a:t>με </a:t>
            </a:r>
            <a:r>
              <a:rPr lang="en-US" dirty="0" smtClean="0"/>
              <a:t>hardware tests </a:t>
            </a:r>
            <a:r>
              <a:rPr lang="el-GR" dirty="0" smtClean="0"/>
              <a:t>και </a:t>
            </a:r>
            <a:r>
              <a:rPr lang="en-US" dirty="0" smtClean="0"/>
              <a:t>diagnostics</a:t>
            </a:r>
            <a:r>
              <a:rPr lang="el-GR" dirty="0" smtClean="0"/>
              <a:t>, για κάθε κατηγορία </a:t>
            </a:r>
            <a:r>
              <a:rPr lang="en-US" dirty="0" smtClean="0"/>
              <a:t>hardware </a:t>
            </a:r>
            <a:endParaRPr lang="el-GR" dirty="0" smtClean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75" y="1872733"/>
            <a:ext cx="5400674" cy="2769255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0" y="5671066"/>
            <a:ext cx="78408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Freeware</a:t>
            </a:r>
            <a:endParaRPr lang="el-GR" dirty="0" smtClean="0"/>
          </a:p>
        </p:txBody>
      </p:sp>
    </p:spTree>
    <p:extLst>
      <p:ext uri="{BB962C8B-B14F-4D97-AF65-F5344CB8AC3E}">
        <p14:creationId xmlns:p14="http://schemas.microsoft.com/office/powerpoint/2010/main" val="85106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/>
      <p:bldP spid="12" grpId="0"/>
      <p:bldP spid="17" grpId="0" animBg="1"/>
      <p:bldP spid="18" grpId="0" animBg="1"/>
      <p:bldP spid="19" grpId="0"/>
      <p:bldP spid="2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Troubleshooting Software</a:t>
            </a:r>
            <a:endParaRPr lang="el-G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277" y="1371599"/>
            <a:ext cx="3476625" cy="43910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04800" y="1186934"/>
            <a:ext cx="29175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Εξάσκηση / Πειραματισμοί</a:t>
            </a:r>
            <a:endParaRPr lang="el-GR" dirty="0"/>
          </a:p>
        </p:txBody>
      </p:sp>
      <p:sp>
        <p:nvSpPr>
          <p:cNvPr id="9" name="Rectangle 8"/>
          <p:cNvSpPr/>
          <p:nvPr/>
        </p:nvSpPr>
        <p:spPr>
          <a:xfrm>
            <a:off x="304799" y="2133600"/>
            <a:ext cx="34698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3"/>
              </a:rPr>
              <a:t>Mark </a:t>
            </a:r>
            <a:r>
              <a:rPr lang="en-US" dirty="0" err="1" smtClean="0">
                <a:hlinkClick r:id="rId3"/>
              </a:rPr>
              <a:t>Russinovich’s</a:t>
            </a:r>
            <a:r>
              <a:rPr lang="en-US" dirty="0" smtClean="0">
                <a:hlinkClick r:id="rId3"/>
              </a:rPr>
              <a:t> Not My Fault</a:t>
            </a:r>
            <a:endParaRPr lang="el-GR" dirty="0"/>
          </a:p>
        </p:txBody>
      </p:sp>
      <p:sp>
        <p:nvSpPr>
          <p:cNvPr id="12" name="Rectangle 11"/>
          <p:cNvSpPr/>
          <p:nvPr/>
        </p:nvSpPr>
        <p:spPr>
          <a:xfrm>
            <a:off x="304800" y="2997278"/>
            <a:ext cx="50674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Οκτώ</a:t>
            </a:r>
            <a:r>
              <a:rPr lang="en-US" dirty="0" smtClean="0"/>
              <a:t> </a:t>
            </a:r>
            <a:r>
              <a:rPr lang="el-GR" dirty="0" smtClean="0"/>
              <a:t>διαφορετικοί τρόποι για να προκαλέσετε</a:t>
            </a:r>
          </a:p>
          <a:p>
            <a:r>
              <a:rPr lang="el-GR" dirty="0" smtClean="0"/>
              <a:t>ένα </a:t>
            </a:r>
            <a:r>
              <a:rPr lang="en-US" dirty="0" smtClean="0"/>
              <a:t>crash</a:t>
            </a:r>
            <a:endParaRPr lang="el-GR" dirty="0"/>
          </a:p>
        </p:txBody>
      </p:sp>
      <p:sp>
        <p:nvSpPr>
          <p:cNvPr id="15" name="Rectangle 14"/>
          <p:cNvSpPr/>
          <p:nvPr/>
        </p:nvSpPr>
        <p:spPr>
          <a:xfrm>
            <a:off x="304800" y="3733800"/>
            <a:ext cx="38980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 smtClean="0"/>
              <a:t>Τρεις τρόποι για να «κολλήσετε» το </a:t>
            </a:r>
          </a:p>
          <a:p>
            <a:r>
              <a:rPr lang="el-GR" dirty="0" smtClean="0"/>
              <a:t>σύστημα σας</a:t>
            </a:r>
            <a:endParaRPr lang="el-GR" dirty="0"/>
          </a:p>
        </p:txBody>
      </p:sp>
      <p:sp>
        <p:nvSpPr>
          <p:cNvPr id="16" name="Rectangle 15"/>
          <p:cNvSpPr/>
          <p:nvPr/>
        </p:nvSpPr>
        <p:spPr>
          <a:xfrm>
            <a:off x="304800" y="4528066"/>
            <a:ext cx="16686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Memory Leaks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04231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</a:t>
            </a:r>
            <a:r>
              <a:rPr lang="en-US" dirty="0" smtClean="0"/>
              <a:t>: Last but not least</a:t>
            </a:r>
            <a:endParaRPr lang="el-GR" dirty="0"/>
          </a:p>
        </p:txBody>
      </p:sp>
      <p:sp>
        <p:nvSpPr>
          <p:cNvPr id="10" name="Rectangle 9"/>
          <p:cNvSpPr/>
          <p:nvPr/>
        </p:nvSpPr>
        <p:spPr>
          <a:xfrm>
            <a:off x="381000" y="1600200"/>
            <a:ext cx="5181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Υπάρχουν </a:t>
            </a:r>
            <a:r>
              <a:rPr lang="en-US" dirty="0" smtClean="0"/>
              <a:t>crash dumps </a:t>
            </a:r>
            <a:r>
              <a:rPr lang="el-GR" dirty="0" smtClean="0"/>
              <a:t>που παρά τις   προσπάθειες μας δεν διαθέτουν</a:t>
            </a:r>
          </a:p>
          <a:p>
            <a:r>
              <a:rPr lang="el-GR" dirty="0"/>
              <a:t> </a:t>
            </a:r>
            <a:r>
              <a:rPr lang="el-GR" dirty="0" smtClean="0"/>
              <a:t>    αρκετά στοιχειά για να λυθούν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1475" y="2690879"/>
            <a:ext cx="54197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Ακόμα και αν μια στις πέντε μπλε οθόνες </a:t>
            </a:r>
          </a:p>
          <a:p>
            <a:r>
              <a:rPr lang="el-GR" dirty="0" smtClean="0"/>
              <a:t>     που αντιμετωπίζετε μπορεί να λυθεί με </a:t>
            </a:r>
          </a:p>
          <a:p>
            <a:r>
              <a:rPr lang="el-GR" dirty="0" smtClean="0"/>
              <a:t>     κάποιον από τους προαναφερθείς τρόπους, </a:t>
            </a:r>
          </a:p>
          <a:p>
            <a:r>
              <a:rPr lang="el-GR" dirty="0" smtClean="0"/>
              <a:t>     αξίζει τον κόπο να δοκιμάσετε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1371600"/>
            <a:ext cx="3619500" cy="5039217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61950" y="4191000"/>
            <a:ext cx="541972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l-GR" dirty="0" smtClean="0"/>
              <a:t>Την επομένη φορά που θα κάνετε </a:t>
            </a:r>
            <a:r>
              <a:rPr lang="en-US" dirty="0" smtClean="0"/>
              <a:t>reboot</a:t>
            </a:r>
          </a:p>
          <a:p>
            <a:r>
              <a:rPr lang="en-US" dirty="0" smtClean="0"/>
              <a:t>     </a:t>
            </a:r>
            <a:r>
              <a:rPr lang="el-GR" dirty="0" smtClean="0"/>
              <a:t>μετά από μπλε οθόνη, αφήστε τα </a:t>
            </a:r>
            <a:r>
              <a:rPr lang="en-US" dirty="0" smtClean="0"/>
              <a:t>Windows</a:t>
            </a:r>
          </a:p>
          <a:p>
            <a:r>
              <a:rPr lang="en-US" dirty="0" smtClean="0"/>
              <a:t>     </a:t>
            </a:r>
            <a:r>
              <a:rPr lang="el-GR" dirty="0" smtClean="0"/>
              <a:t>να «δώσουν αναφορά» στην </a:t>
            </a:r>
            <a:r>
              <a:rPr lang="en-US" dirty="0" smtClean="0"/>
              <a:t>Microsoft</a:t>
            </a:r>
            <a:r>
              <a:rPr lang="en-US" dirty="0"/>
              <a:t> </a:t>
            </a:r>
            <a:r>
              <a:rPr lang="en-US" dirty="0" smtClean="0">
                <a:sym typeface="Wingdings" pitchFamily="2" charset="2"/>
              </a:rPr>
              <a:t>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0805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</a:t>
            </a:r>
            <a:r>
              <a:rPr lang="en-US" dirty="0" smtClean="0"/>
              <a:t>: References</a:t>
            </a:r>
            <a:endParaRPr lang="el-GR" dirty="0"/>
          </a:p>
        </p:txBody>
      </p:sp>
      <p:sp>
        <p:nvSpPr>
          <p:cNvPr id="2" name="Rectangle 1"/>
          <p:cNvSpPr/>
          <p:nvPr/>
        </p:nvSpPr>
        <p:spPr>
          <a:xfrm>
            <a:off x="419100" y="2686050"/>
            <a:ext cx="86487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http://blogs.technet.com/b/jeffa36/archive/2007/04/22/big-invite-may-user-group-meeting.aspx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419100" y="3313331"/>
            <a:ext cx="86487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http://blogs.msdn.com/b/ntdebugging/archive/2010/04/02/how-to-use-the-dedicateddumpfile-registry-value-to-overcome-space-limitations-on-the-system-drive-when-capturing-a-system-memory-dump.aspx</a:t>
            </a:r>
            <a:endParaRPr lang="el-GR" dirty="0"/>
          </a:p>
        </p:txBody>
      </p:sp>
      <p:sp>
        <p:nvSpPr>
          <p:cNvPr id="5" name="Rectangle 4"/>
          <p:cNvSpPr/>
          <p:nvPr/>
        </p:nvSpPr>
        <p:spPr>
          <a:xfrm>
            <a:off x="419100" y="4236661"/>
            <a:ext cx="86487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http://windbg.info/doc/1-common-cmds.html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419100" y="2039719"/>
            <a:ext cx="84201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Russinovich</a:t>
            </a:r>
            <a:r>
              <a:rPr lang="en-US" dirty="0"/>
              <a:t>, M. E. and D. A. Solomon (2009). </a:t>
            </a:r>
            <a:r>
              <a:rPr lang="en-US" u="sng" dirty="0"/>
              <a:t>Windows® Internals</a:t>
            </a:r>
            <a:r>
              <a:rPr lang="en-US" dirty="0"/>
              <a:t>, Microsoft Press.</a:t>
            </a:r>
            <a:endParaRPr lang="el-GR" dirty="0"/>
          </a:p>
        </p:txBody>
      </p:sp>
      <p:sp>
        <p:nvSpPr>
          <p:cNvPr id="7" name="Rectangle 6"/>
          <p:cNvSpPr/>
          <p:nvPr/>
        </p:nvSpPr>
        <p:spPr>
          <a:xfrm>
            <a:off x="419100" y="1578054"/>
            <a:ext cx="84201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Vostokov</a:t>
            </a:r>
            <a:r>
              <a:rPr lang="en-US" dirty="0"/>
              <a:t>, D. (2008). </a:t>
            </a:r>
            <a:r>
              <a:rPr lang="en-US" u="sng" dirty="0"/>
              <a:t>Memory Dump Analysis Anthology</a:t>
            </a:r>
            <a:r>
              <a:rPr lang="en-US" dirty="0"/>
              <a:t>, </a:t>
            </a:r>
            <a:r>
              <a:rPr lang="en-US" dirty="0" err="1"/>
              <a:t>OpenTask</a:t>
            </a:r>
            <a:r>
              <a:rPr lang="en-US" dirty="0"/>
              <a:t>.</a:t>
            </a:r>
            <a:endParaRPr lang="el-GR" dirty="0"/>
          </a:p>
        </p:txBody>
      </p:sp>
      <p:sp>
        <p:nvSpPr>
          <p:cNvPr id="8" name="Rectangle 7"/>
          <p:cNvSpPr/>
          <p:nvPr/>
        </p:nvSpPr>
        <p:spPr>
          <a:xfrm>
            <a:off x="419100" y="4604567"/>
            <a:ext cx="8305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>
                <a:hlinkClick r:id="rId5"/>
              </a:rPr>
              <a:t>http://gi0.blogspot.gr/search/label/bsod</a:t>
            </a:r>
            <a:endParaRPr lang="el-GR" dirty="0"/>
          </a:p>
        </p:txBody>
      </p:sp>
      <p:sp>
        <p:nvSpPr>
          <p:cNvPr id="9" name="Rectangle 8"/>
          <p:cNvSpPr/>
          <p:nvPr/>
        </p:nvSpPr>
        <p:spPr>
          <a:xfrm>
            <a:off x="455972" y="5029200"/>
            <a:ext cx="431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http://support.microsoft.com/kb/244617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13532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787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BSOD: </a:t>
            </a:r>
            <a:r>
              <a:rPr lang="el-GR" dirty="0" smtClean="0"/>
              <a:t>Γιατί;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314325" y="1143000"/>
            <a:ext cx="8077200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sz="2400" dirty="0" smtClean="0">
                <a:solidFill>
                  <a:schemeClr val="tx2"/>
                </a:solidFill>
              </a:rPr>
              <a:t>Το πλέον παρεξηγημένο χαρακτηριστικό κάθε </a:t>
            </a:r>
            <a:r>
              <a:rPr lang="en-US" sz="2400" dirty="0" smtClean="0">
                <a:solidFill>
                  <a:schemeClr val="tx2"/>
                </a:solidFill>
              </a:rPr>
              <a:t>Windows</a:t>
            </a:r>
            <a:r>
              <a:rPr lang="el-GR" sz="2400" dirty="0" smtClean="0">
                <a:solidFill>
                  <a:schemeClr val="tx2"/>
                </a:solidFill>
              </a:rPr>
              <a:t> έκδοσης</a:t>
            </a:r>
            <a:endParaRPr lang="el-GR" sz="2400" dirty="0">
              <a:solidFill>
                <a:schemeClr val="tx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14325" y="2057400"/>
            <a:ext cx="8077200" cy="1828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sz="2400" dirty="0" smtClean="0">
                <a:solidFill>
                  <a:schemeClr val="tx2"/>
                </a:solidFill>
              </a:rPr>
              <a:t>Τυπικό παράδειγμα</a:t>
            </a:r>
            <a:r>
              <a:rPr lang="en-US" sz="2400" dirty="0" smtClean="0">
                <a:solidFill>
                  <a:schemeClr val="tx2"/>
                </a:solidFill>
              </a:rPr>
              <a:t>: </a:t>
            </a:r>
            <a:endParaRPr lang="el-GR" sz="2400" dirty="0" smtClean="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2400" dirty="0" smtClean="0">
                <a:solidFill>
                  <a:schemeClr val="tx2"/>
                </a:solidFill>
              </a:rPr>
              <a:t>Driver </a:t>
            </a:r>
            <a:r>
              <a:rPr lang="el-GR" sz="2400" dirty="0" smtClean="0">
                <a:solidFill>
                  <a:schemeClr val="tx2"/>
                </a:solidFill>
              </a:rPr>
              <a:t>με πρόσβαση στο</a:t>
            </a:r>
            <a:r>
              <a:rPr lang="en-US" sz="2400" dirty="0" smtClean="0">
                <a:solidFill>
                  <a:schemeClr val="tx2"/>
                </a:solidFill>
              </a:rPr>
              <a:t> kernel (</a:t>
            </a:r>
            <a:r>
              <a:rPr lang="el-GR" sz="2400" dirty="0" smtClean="0">
                <a:solidFill>
                  <a:schemeClr val="tx2"/>
                </a:solidFill>
              </a:rPr>
              <a:t>π.χ. ο </a:t>
            </a:r>
            <a:r>
              <a:rPr lang="en-US" sz="2400" dirty="0" smtClean="0">
                <a:solidFill>
                  <a:schemeClr val="tx2"/>
                </a:solidFill>
              </a:rPr>
              <a:t>GPU driver)</a:t>
            </a:r>
            <a:r>
              <a:rPr lang="el-GR" sz="2400" dirty="0" smtClean="0">
                <a:solidFill>
                  <a:schemeClr val="tx2"/>
                </a:solidFill>
              </a:rPr>
              <a:t> προσπαθεί να «γράψει» σε </a:t>
            </a:r>
            <a:r>
              <a:rPr lang="en-US" sz="2400" dirty="0" smtClean="0">
                <a:solidFill>
                  <a:schemeClr val="tx2"/>
                </a:solidFill>
              </a:rPr>
              <a:t>read-only </a:t>
            </a:r>
            <a:r>
              <a:rPr lang="el-GR" sz="2400" dirty="0" smtClean="0">
                <a:solidFill>
                  <a:schemeClr val="tx2"/>
                </a:solidFill>
              </a:rPr>
              <a:t>μνήμη ή να «διαβάσει» από κάποια διεύθυνση της, η οποία δεν υπάρχει</a:t>
            </a:r>
            <a:endParaRPr lang="el-GR" sz="2400" dirty="0">
              <a:solidFill>
                <a:schemeClr val="tx2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04800" y="3914168"/>
            <a:ext cx="8077200" cy="216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sz="2400" dirty="0" smtClean="0">
                <a:solidFill>
                  <a:schemeClr val="tx2"/>
                </a:solidFill>
              </a:rPr>
              <a:t>Αποτέλεσμα</a:t>
            </a:r>
            <a:r>
              <a:rPr lang="en-US" sz="2400" dirty="0" smtClean="0">
                <a:solidFill>
                  <a:schemeClr val="tx2"/>
                </a:solidFill>
              </a:rPr>
              <a:t>:</a:t>
            </a:r>
            <a:r>
              <a:rPr lang="el-GR" sz="2400" dirty="0" smtClean="0">
                <a:solidFill>
                  <a:schemeClr val="tx2"/>
                </a:solidFill>
              </a:rPr>
              <a:t> 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sz="2400" dirty="0" smtClean="0">
                <a:solidFill>
                  <a:schemeClr val="tx2"/>
                </a:solidFill>
              </a:rPr>
              <a:t>Τα </a:t>
            </a:r>
            <a:r>
              <a:rPr lang="en-US" sz="2400" dirty="0" smtClean="0">
                <a:solidFill>
                  <a:schemeClr val="tx2"/>
                </a:solidFill>
              </a:rPr>
              <a:t>Windows </a:t>
            </a:r>
            <a:r>
              <a:rPr lang="el-GR" sz="2400" dirty="0" smtClean="0">
                <a:solidFill>
                  <a:schemeClr val="tx2"/>
                </a:solidFill>
              </a:rPr>
              <a:t>αναγνωρίζουν πως κάτι το οποίο δεν έπρεπε να συμβεί, έχει συμβεί. Ένας </a:t>
            </a:r>
            <a:r>
              <a:rPr lang="en-US" sz="2400" dirty="0" smtClean="0">
                <a:solidFill>
                  <a:schemeClr val="tx2"/>
                </a:solidFill>
              </a:rPr>
              <a:t>driver</a:t>
            </a:r>
            <a:r>
              <a:rPr lang="el-GR" sz="2400" dirty="0" smtClean="0">
                <a:solidFill>
                  <a:schemeClr val="tx2"/>
                </a:solidFill>
              </a:rPr>
              <a:t> ο όποιος έχει πρόσβαση σε όλο το σύστημα συμπεριλαμβανομένου και του </a:t>
            </a:r>
            <a:r>
              <a:rPr lang="en-US" sz="2400" dirty="0" smtClean="0">
                <a:solidFill>
                  <a:schemeClr val="tx2"/>
                </a:solidFill>
              </a:rPr>
              <a:t>hardware</a:t>
            </a:r>
            <a:r>
              <a:rPr lang="el-GR" sz="2400" dirty="0" smtClean="0">
                <a:solidFill>
                  <a:schemeClr val="tx2"/>
                </a:solidFill>
              </a:rPr>
              <a:t>, δεν παρουσιάζει προβλεπόμενη συμπεριφορά </a:t>
            </a:r>
            <a:endParaRPr lang="el-GR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784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BSODs:</a:t>
            </a:r>
            <a:r>
              <a:rPr lang="el-GR" dirty="0"/>
              <a:t> Γιατί;</a:t>
            </a:r>
          </a:p>
        </p:txBody>
      </p:sp>
      <p:sp>
        <p:nvSpPr>
          <p:cNvPr id="5" name="Rectangle 4"/>
          <p:cNvSpPr/>
          <p:nvPr/>
        </p:nvSpPr>
        <p:spPr>
          <a:xfrm>
            <a:off x="533399" y="3467099"/>
            <a:ext cx="7772400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sz="2400" dirty="0" smtClean="0">
                <a:solidFill>
                  <a:schemeClr val="tx2"/>
                </a:solidFill>
              </a:rPr>
              <a:t>Παρά το γεγονός πως αναφέρει ρητά το λόγο για τον οποίο εμφανίστηκε, τείνει να θεωρείται πάντα ως σφάλμα των </a:t>
            </a:r>
            <a:r>
              <a:rPr lang="en-US" sz="2400" dirty="0" smtClean="0">
                <a:solidFill>
                  <a:schemeClr val="tx2"/>
                </a:solidFill>
              </a:rPr>
              <a:t>Windows</a:t>
            </a:r>
            <a:endParaRPr lang="el-GR" sz="2400" dirty="0">
              <a:solidFill>
                <a:schemeClr val="tx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62" y="4556629"/>
            <a:ext cx="8372475" cy="56606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505200" y="5676900"/>
            <a:ext cx="213360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2400" dirty="0" smtClean="0">
                <a:solidFill>
                  <a:schemeClr val="tx2"/>
                </a:solidFill>
              </a:rPr>
              <a:t>“A problem..”</a:t>
            </a:r>
            <a:r>
              <a:rPr lang="el-GR" sz="2400" dirty="0" smtClean="0">
                <a:solidFill>
                  <a:schemeClr val="tx2"/>
                </a:solidFill>
              </a:rPr>
              <a:t>?</a:t>
            </a:r>
            <a:endParaRPr lang="el-GR" sz="2400" dirty="0">
              <a:solidFill>
                <a:schemeClr val="tx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33399" y="1066800"/>
            <a:ext cx="8377237" cy="22344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sz="2400" dirty="0" smtClean="0">
                <a:solidFill>
                  <a:schemeClr val="tx2"/>
                </a:solidFill>
              </a:rPr>
              <a:t>Αποτέλεσμα</a:t>
            </a:r>
            <a:r>
              <a:rPr lang="en-US" sz="2400" dirty="0" smtClean="0">
                <a:solidFill>
                  <a:schemeClr val="tx2"/>
                </a:solidFill>
              </a:rPr>
              <a:t>:</a:t>
            </a:r>
            <a:r>
              <a:rPr lang="el-GR" sz="2400" dirty="0" smtClean="0">
                <a:solidFill>
                  <a:schemeClr val="tx2"/>
                </a:solidFill>
              </a:rPr>
              <a:t> 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sz="2400" dirty="0" smtClean="0">
                <a:solidFill>
                  <a:schemeClr val="tx2"/>
                </a:solidFill>
              </a:rPr>
              <a:t>Τα </a:t>
            </a:r>
            <a:r>
              <a:rPr lang="en-US" sz="2400" dirty="0" smtClean="0">
                <a:solidFill>
                  <a:schemeClr val="tx2"/>
                </a:solidFill>
              </a:rPr>
              <a:t>Windows </a:t>
            </a:r>
            <a:r>
              <a:rPr lang="el-GR" sz="2400" dirty="0" smtClean="0">
                <a:solidFill>
                  <a:schemeClr val="tx2"/>
                </a:solidFill>
              </a:rPr>
              <a:t>εμφανίζουν την μπλε οθόνη και προλαμβάνουν την αλυσιδωτή αντίδραση αποτέλεσμα της οποίας θα ήταν ο περαιτέρω κατακερματισμός της μνήμης, των δεδομένων του σκληρού, ακόμα και η μόνιμη βλάβη κάποιου υλικού</a:t>
            </a:r>
            <a:endParaRPr lang="el-GR" sz="2400" dirty="0">
              <a:solidFill>
                <a:schemeClr val="tx2"/>
              </a:solidFill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457200" y="4556629"/>
            <a:ext cx="1143000" cy="320171"/>
          </a:xfrm>
          <a:prstGeom prst="roundRect">
            <a:avLst/>
          </a:prstGeom>
          <a:noFill/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BSODs: Under the hood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228600" y="1219200"/>
            <a:ext cx="868680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2400" dirty="0" err="1" smtClean="0"/>
              <a:t>KeBugCheckEx</a:t>
            </a:r>
            <a:r>
              <a:rPr lang="en-US" sz="2400" dirty="0" smtClean="0"/>
              <a:t> routine </a:t>
            </a:r>
            <a:r>
              <a:rPr lang="en-US" dirty="0" smtClean="0"/>
              <a:t>(</a:t>
            </a:r>
            <a:r>
              <a:rPr lang="en-US" dirty="0" smtClean="0">
                <a:hlinkClick r:id="rId2"/>
              </a:rPr>
              <a:t>MSDN link</a:t>
            </a:r>
            <a:r>
              <a:rPr lang="en-US" dirty="0" smtClean="0"/>
              <a:t>)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8" name="Right Arrow 7"/>
          <p:cNvSpPr/>
          <p:nvPr/>
        </p:nvSpPr>
        <p:spPr bwMode="auto">
          <a:xfrm>
            <a:off x="609600" y="1791563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628774" y="1811247"/>
            <a:ext cx="5851410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Αναλαμβάνει να σταματήσει όλους τους επεξεργαστές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0" name="Right Arrow 9"/>
          <p:cNvSpPr/>
          <p:nvPr/>
        </p:nvSpPr>
        <p:spPr bwMode="auto">
          <a:xfrm>
            <a:off x="609600" y="2243095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38299" y="2262779"/>
            <a:ext cx="4568366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Αλλάζει την εμφάνιση της οθόνης σε </a:t>
            </a:r>
            <a:r>
              <a:rPr lang="en-US" dirty="0" smtClean="0">
                <a:solidFill>
                  <a:schemeClr val="tx2"/>
                </a:solidFill>
              </a:rPr>
              <a:t>VGA</a:t>
            </a:r>
            <a:r>
              <a:rPr lang="el-GR" dirty="0" smtClean="0">
                <a:solidFill>
                  <a:schemeClr val="tx2"/>
                </a:solidFill>
              </a:rPr>
              <a:t> 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2" name="Right Arrow 11"/>
          <p:cNvSpPr/>
          <p:nvPr/>
        </p:nvSpPr>
        <p:spPr bwMode="auto">
          <a:xfrm>
            <a:off x="600075" y="2719345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590674" y="2739029"/>
            <a:ext cx="2769989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Εμφανίζει το μπλε φόντο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4" name="Right Arrow 13"/>
          <p:cNvSpPr/>
          <p:nvPr/>
        </p:nvSpPr>
        <p:spPr bwMode="auto">
          <a:xfrm>
            <a:off x="609600" y="3291630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600200" y="3158964"/>
            <a:ext cx="57819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Παρουσιάζει το </a:t>
            </a:r>
            <a:r>
              <a:rPr lang="en-US" dirty="0" smtClean="0">
                <a:solidFill>
                  <a:schemeClr val="tx2"/>
                </a:solidFill>
              </a:rPr>
              <a:t>stop code </a:t>
            </a:r>
            <a:r>
              <a:rPr lang="el-GR" dirty="0" smtClean="0">
                <a:solidFill>
                  <a:schemeClr val="tx2"/>
                </a:solidFill>
              </a:rPr>
              <a:t>μαζί με κάποιες προτροπές 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στον χρήστη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6" name="Right Arrow 15"/>
          <p:cNvSpPr/>
          <p:nvPr/>
        </p:nvSpPr>
        <p:spPr bwMode="auto">
          <a:xfrm>
            <a:off x="609600" y="3835953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600199" y="3855637"/>
            <a:ext cx="56174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Δίνει την ευκαιρία στους </a:t>
            </a:r>
            <a:r>
              <a:rPr lang="en-US" dirty="0" smtClean="0">
                <a:solidFill>
                  <a:schemeClr val="tx2"/>
                </a:solidFill>
              </a:rPr>
              <a:t>drivers</a:t>
            </a:r>
            <a:r>
              <a:rPr lang="el-GR" dirty="0" smtClean="0">
                <a:solidFill>
                  <a:schemeClr val="tx2"/>
                </a:solidFill>
              </a:rPr>
              <a:t> του συστήματος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l-GR" dirty="0" smtClean="0">
                <a:solidFill>
                  <a:schemeClr val="tx2"/>
                </a:solidFill>
              </a:rPr>
              <a:t>να 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σταματήσουν τη λειτουργία των συσκευών τους</a:t>
            </a:r>
            <a:endParaRPr lang="el-GR" dirty="0">
              <a:solidFill>
                <a:schemeClr val="tx2"/>
              </a:solidFill>
            </a:endParaRPr>
          </a:p>
        </p:txBody>
      </p:sp>
      <p:sp>
        <p:nvSpPr>
          <p:cNvPr id="18" name="Right Arrow 17"/>
          <p:cNvSpPr/>
          <p:nvPr/>
        </p:nvSpPr>
        <p:spPr bwMode="auto">
          <a:xfrm>
            <a:off x="609600" y="4648200"/>
            <a:ext cx="838200" cy="381000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600199" y="4667884"/>
            <a:ext cx="68869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Καλεί τους </a:t>
            </a:r>
            <a:r>
              <a:rPr lang="en-US" dirty="0" smtClean="0">
                <a:solidFill>
                  <a:schemeClr val="tx2"/>
                </a:solidFill>
              </a:rPr>
              <a:t>drivers </a:t>
            </a:r>
            <a:r>
              <a:rPr lang="el-GR" dirty="0" smtClean="0">
                <a:solidFill>
                  <a:schemeClr val="tx2"/>
                </a:solidFill>
              </a:rPr>
              <a:t>να προσθέσουν πληροφορίες στο</a:t>
            </a:r>
            <a:r>
              <a:rPr lang="en-US" dirty="0" smtClean="0">
                <a:solidFill>
                  <a:schemeClr val="tx2"/>
                </a:solidFill>
              </a:rPr>
              <a:t> crash dump</a:t>
            </a:r>
            <a:r>
              <a:rPr lang="el-GR" dirty="0" smtClean="0">
                <a:solidFill>
                  <a:schemeClr val="tx2"/>
                </a:solidFill>
              </a:rPr>
              <a:t> </a:t>
            </a:r>
            <a:endParaRPr lang="en-US" dirty="0" smtClean="0">
              <a:solidFill>
                <a:schemeClr val="tx2"/>
              </a:solidFill>
            </a:endParaRP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>
                <a:solidFill>
                  <a:schemeClr val="tx2"/>
                </a:solidFill>
              </a:rPr>
              <a:t>μέσω της </a:t>
            </a:r>
            <a:r>
              <a:rPr lang="en-US" dirty="0" err="1"/>
              <a:t>KeRegisterBugCheckReasonCallback</a:t>
            </a:r>
            <a:endParaRPr lang="el-G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16" grpId="0" animBg="1"/>
      <p:bldP spid="17" grpId="0"/>
      <p:bldP spid="18" grpId="0" animBg="1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Under the hood</a:t>
            </a:r>
            <a:endParaRPr lang="el-GR" dirty="0"/>
          </a:p>
        </p:txBody>
      </p:sp>
      <p:sp>
        <p:nvSpPr>
          <p:cNvPr id="4" name="Rectangle 3"/>
          <p:cNvSpPr/>
          <p:nvPr/>
        </p:nvSpPr>
        <p:spPr>
          <a:xfrm>
            <a:off x="238125" y="1066800"/>
            <a:ext cx="868680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2400" dirty="0" err="1" smtClean="0"/>
              <a:t>KeBugCheckEx</a:t>
            </a:r>
            <a:r>
              <a:rPr lang="en-US" sz="2400" dirty="0" smtClean="0"/>
              <a:t> routine </a:t>
            </a:r>
            <a:r>
              <a:rPr lang="en-US" dirty="0" smtClean="0"/>
              <a:t>(</a:t>
            </a:r>
            <a:r>
              <a:rPr lang="en-US" dirty="0" smtClean="0">
                <a:hlinkClick r:id="rId2"/>
              </a:rPr>
              <a:t>MSDN link</a:t>
            </a:r>
            <a:r>
              <a:rPr lang="en-US" dirty="0" smtClean="0"/>
              <a:t>)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8125" y="1905000"/>
            <a:ext cx="2657475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Έχει μια μεταβλητή και τέσσερις παραμέτρους 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19075" y="2819400"/>
            <a:ext cx="2657475" cy="2336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Εάν κάποια από τις διευθύνσεις που αναφέρονται στις παραμέτρους ανήκει σε τμήμα του λειτουργικού ή σε κάποιο </a:t>
            </a:r>
            <a:r>
              <a:rPr lang="en-US" dirty="0" smtClean="0"/>
              <a:t>driver</a:t>
            </a:r>
            <a:r>
              <a:rPr lang="el-GR" dirty="0" smtClean="0"/>
              <a:t>, εμφανίζεται το όνομα του</a:t>
            </a:r>
            <a:r>
              <a:rPr lang="en-US" dirty="0" smtClean="0"/>
              <a:t> </a:t>
            </a:r>
            <a:r>
              <a:rPr lang="el-GR" dirty="0" smtClean="0"/>
              <a:t>και πληροφορίες σχετικά με αυτόν </a:t>
            </a:r>
            <a:endParaRPr lang="en-US" dirty="0" smtClean="0">
              <a:solidFill>
                <a:schemeClr val="tx2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1600200"/>
            <a:ext cx="6105525" cy="456247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31543" y="6182106"/>
            <a:ext cx="2281238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i="1" dirty="0" smtClean="0"/>
              <a:t>Windows Server 2008 R2 BSOD</a:t>
            </a:r>
            <a:endParaRPr lang="en-US" sz="1200" i="1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BSODs: Under the hood</a:t>
            </a:r>
            <a:endParaRPr lang="el-GR" dirty="0"/>
          </a:p>
        </p:txBody>
      </p:sp>
      <p:sp>
        <p:nvSpPr>
          <p:cNvPr id="9" name="Flowchart: Magnetic Disk 8"/>
          <p:cNvSpPr/>
          <p:nvPr/>
        </p:nvSpPr>
        <p:spPr bwMode="auto">
          <a:xfrm>
            <a:off x="6687227" y="5246907"/>
            <a:ext cx="609600" cy="838200"/>
          </a:xfrm>
          <a:prstGeom prst="flowChartMagneticDisk">
            <a:avLst/>
          </a:prstGeom>
          <a:solidFill>
            <a:srgbClr val="00AEEF"/>
          </a:solidFill>
          <a:ln>
            <a:solidFill>
              <a:schemeClr val="tx1"/>
            </a:solidFill>
            <a:headEnd type="none" w="med" len="med"/>
            <a:tailEnd type="none" w="med" len="med"/>
          </a:ln>
          <a:scene3d>
            <a:camera prst="orthographicFront"/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363502" y="5533291"/>
            <a:ext cx="1328737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Page File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7" name="Up Arrow 16"/>
          <p:cNvSpPr/>
          <p:nvPr/>
        </p:nvSpPr>
        <p:spPr bwMode="auto">
          <a:xfrm>
            <a:off x="6868202" y="4338853"/>
            <a:ext cx="304800" cy="599441"/>
          </a:xfrm>
          <a:prstGeom prst="up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 rot="16200000">
            <a:off x="6828399" y="4597099"/>
            <a:ext cx="1328738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Session Manager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529226" y="5533291"/>
            <a:ext cx="193766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Session Manager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21" name="Right Arrow 20"/>
          <p:cNvSpPr/>
          <p:nvPr/>
        </p:nvSpPr>
        <p:spPr bwMode="auto">
          <a:xfrm>
            <a:off x="4466886" y="5599649"/>
            <a:ext cx="1958404" cy="208916"/>
          </a:xfrm>
          <a:prstGeom prst="right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09550" y="1399351"/>
            <a:ext cx="65960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Ο </a:t>
            </a:r>
            <a:r>
              <a:rPr lang="en-US" dirty="0" smtClean="0"/>
              <a:t>Session Manager </a:t>
            </a:r>
            <a:r>
              <a:rPr lang="el-GR" dirty="0" smtClean="0"/>
              <a:t>ελέγχει το κλειδί</a:t>
            </a:r>
            <a:endParaRPr lang="en-US" dirty="0" smtClean="0"/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i="1" dirty="0"/>
              <a:t>HKLM\ SYSTEM\ </a:t>
            </a:r>
            <a:r>
              <a:rPr lang="en-US" i="1" dirty="0" err="1"/>
              <a:t>CurrentControlSet</a:t>
            </a:r>
            <a:r>
              <a:rPr lang="en-US" i="1" dirty="0"/>
              <a:t>\Control\Session Manager\Memory </a:t>
            </a:r>
            <a:r>
              <a:rPr lang="en-US" i="1" dirty="0" smtClean="0"/>
              <a:t>Management\</a:t>
            </a:r>
            <a:r>
              <a:rPr lang="en-US" i="1" dirty="0" err="1" smtClean="0"/>
              <a:t>ExistingPageFiles</a:t>
            </a:r>
            <a:endParaRPr lang="el-GR" i="1" dirty="0" smtClean="0"/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/>
              <a:t>γ</a:t>
            </a:r>
            <a:r>
              <a:rPr lang="el-GR" dirty="0" smtClean="0"/>
              <a:t>ια πληροφορίες σχετικά με το </a:t>
            </a:r>
            <a:r>
              <a:rPr lang="en-US" dirty="0" smtClean="0"/>
              <a:t>page file</a:t>
            </a:r>
            <a:endParaRPr lang="el-GR" dirty="0" smtClean="0"/>
          </a:p>
        </p:txBody>
      </p:sp>
      <p:sp>
        <p:nvSpPr>
          <p:cNvPr id="25" name="Rectangle 24"/>
          <p:cNvSpPr/>
          <p:nvPr/>
        </p:nvSpPr>
        <p:spPr>
          <a:xfrm>
            <a:off x="200025" y="2927325"/>
            <a:ext cx="6596062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Καλεί την </a:t>
            </a:r>
            <a:r>
              <a:rPr lang="en-US" i="1" dirty="0" err="1" smtClean="0"/>
              <a:t>SmpCheckForCrashDump</a:t>
            </a:r>
            <a:r>
              <a:rPr lang="el-GR" i="1" dirty="0" smtClean="0"/>
              <a:t> </a:t>
            </a:r>
            <a:r>
              <a:rPr lang="el-GR" dirty="0" smtClean="0"/>
              <a:t>να ελέγξει την ύπαρξη </a:t>
            </a:r>
            <a:r>
              <a:rPr lang="en-US" dirty="0" smtClean="0"/>
              <a:t>crash dumps </a:t>
            </a:r>
            <a:r>
              <a:rPr lang="el-GR" dirty="0" smtClean="0"/>
              <a:t>στον </a:t>
            </a:r>
            <a:r>
              <a:rPr lang="en-US" dirty="0" smtClean="0"/>
              <a:t>header </a:t>
            </a:r>
            <a:r>
              <a:rPr lang="el-GR" dirty="0" smtClean="0"/>
              <a:t>του </a:t>
            </a:r>
            <a:r>
              <a:rPr lang="en-US" dirty="0" smtClean="0"/>
              <a:t>page file</a:t>
            </a:r>
            <a:endParaRPr lang="el-GR" i="1" dirty="0" smtClean="0"/>
          </a:p>
        </p:txBody>
      </p:sp>
      <p:sp>
        <p:nvSpPr>
          <p:cNvPr id="26" name="Rectangle 25"/>
          <p:cNvSpPr/>
          <p:nvPr/>
        </p:nvSpPr>
        <p:spPr>
          <a:xfrm>
            <a:off x="200025" y="3656303"/>
            <a:ext cx="6596062" cy="1449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Ελέγχει το κλειδί </a:t>
            </a:r>
            <a:r>
              <a:rPr lang="en-US" i="1" dirty="0" smtClean="0"/>
              <a:t>HKLM\SYSTEM\</a:t>
            </a:r>
            <a:r>
              <a:rPr lang="en-US" i="1" dirty="0" err="1" smtClean="0"/>
              <a:t>CurrentControlSet</a:t>
            </a:r>
            <a:r>
              <a:rPr lang="en-US" i="1" dirty="0" smtClean="0"/>
              <a:t>\Control\</a:t>
            </a:r>
            <a:r>
              <a:rPr lang="en-US" i="1" dirty="0" err="1" smtClean="0"/>
              <a:t>CrashControl</a:t>
            </a:r>
            <a:endParaRPr lang="el-GR" i="1" dirty="0" smtClean="0"/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l-GR" dirty="0" smtClean="0"/>
              <a:t>με τις ρυθμίσεις του συστήματος για τα </a:t>
            </a:r>
            <a:r>
              <a:rPr lang="en-US" dirty="0" smtClean="0"/>
              <a:t>crashes</a:t>
            </a:r>
            <a:r>
              <a:rPr lang="el-GR" dirty="0" smtClean="0"/>
              <a:t>, μια από τις οποίες περιέχει το όνομα του προσφάτου </a:t>
            </a:r>
            <a:r>
              <a:rPr lang="en-US" dirty="0" smtClean="0"/>
              <a:t>crash dump </a:t>
            </a:r>
          </a:p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dirty="0" smtClean="0"/>
              <a:t>(default: C:\Windows\Memory.dmp</a:t>
            </a:r>
            <a:r>
              <a:rPr lang="el-GR" dirty="0" smtClean="0"/>
              <a:t>)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501583" y="5348234"/>
            <a:ext cx="1889009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SmpCheckForCrashDump</a:t>
            </a:r>
            <a:endParaRPr lang="en-US" sz="1200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886200" y="6109281"/>
            <a:ext cx="373583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96875">
              <a:lnSpc>
                <a:spcPct val="90000"/>
              </a:lnSpc>
              <a:spcBef>
                <a:spcPct val="20000"/>
              </a:spcBef>
              <a:buClr>
                <a:srgbClr val="777777"/>
              </a:buClr>
            </a:pPr>
            <a:r>
              <a:rPr lang="en-US" sz="12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HKLM\ SYSTEM\ </a:t>
            </a:r>
            <a:r>
              <a:rPr lang="en-US" sz="12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CurrentControlSet</a:t>
            </a:r>
            <a:r>
              <a:rPr lang="en-US" sz="12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\Control\Session Manager\Memory Management\</a:t>
            </a:r>
            <a:r>
              <a:rPr lang="en-US" sz="12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ExistingPageFiles</a:t>
            </a:r>
            <a:endParaRPr lang="el-GR" sz="1200" i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3" name="Bent-Up Arrow 32"/>
          <p:cNvSpPr/>
          <p:nvPr/>
        </p:nvSpPr>
        <p:spPr bwMode="auto">
          <a:xfrm rot="5400000">
            <a:off x="3393475" y="5927115"/>
            <a:ext cx="468717" cy="364332"/>
          </a:xfrm>
          <a:prstGeom prst="bentUpArrow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l-GR" sz="240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66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7" grpId="0" animBg="1"/>
      <p:bldP spid="19" grpId="0"/>
      <p:bldP spid="20" grpId="0"/>
      <p:bldP spid="21" grpId="0" animBg="1"/>
      <p:bldP spid="24" grpId="0"/>
      <p:bldP spid="25" grpId="0"/>
      <p:bldP spid="26" grpId="0"/>
      <p:bldP spid="27" grpId="0"/>
      <p:bldP spid="31" grpId="0"/>
      <p:bldP spid="33" grpId="0" animBg="1"/>
    </p:bldLst>
  </p:timing>
</p:sld>
</file>

<file path=ppt/theme/theme1.xml><?xml version="1.0" encoding="utf-8"?>
<a:theme xmlns:a="http://schemas.openxmlformats.org/drawingml/2006/main" name="Master">
  <a:themeElements>
    <a:clrScheme name="SQL2008_R2">
      <a:dk1>
        <a:srgbClr val="000000"/>
      </a:dk1>
      <a:lt1>
        <a:srgbClr val="FFFFFF"/>
      </a:lt1>
      <a:dk2>
        <a:srgbClr val="595959"/>
      </a:dk2>
      <a:lt2>
        <a:srgbClr val="F2F2F2"/>
      </a:lt2>
      <a:accent1>
        <a:srgbClr val="D90026"/>
      </a:accent1>
      <a:accent2>
        <a:srgbClr val="5082B9"/>
      </a:accent2>
      <a:accent3>
        <a:srgbClr val="64BE46"/>
      </a:accent3>
      <a:accent4>
        <a:srgbClr val="F3E207"/>
      </a:accent4>
      <a:accent5>
        <a:srgbClr val="FFA514"/>
      </a:accent5>
      <a:accent6>
        <a:srgbClr val="691987"/>
      </a:accent6>
      <a:hlink>
        <a:srgbClr val="00B0F0"/>
      </a:hlink>
      <a:folHlink>
        <a:srgbClr val="7DDDFF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>
          <a:gsLst>
            <a:gs pos="0">
              <a:schemeClr val="accent6">
                <a:lumMod val="75000"/>
              </a:schemeClr>
            </a:gs>
            <a:gs pos="80000">
              <a:schemeClr val="accent6">
                <a:lumMod val="60000"/>
                <a:lumOff val="40000"/>
              </a:schemeClr>
            </a:gs>
            <a:gs pos="100000">
              <a:schemeClr val="accent6">
                <a:lumMod val="60000"/>
                <a:lumOff val="40000"/>
              </a:schemeClr>
            </a:gs>
          </a:gsLst>
        </a:gradFill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Segoe" pitchFamily="34" charset="0"/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indent="-396875">
          <a:lnSpc>
            <a:spcPct val="90000"/>
          </a:lnSpc>
          <a:spcBef>
            <a:spcPct val="20000"/>
          </a:spcBef>
          <a:buClr>
            <a:srgbClr val="777777"/>
          </a:buClr>
          <a:defRPr sz="2400" dirty="0" err="1" smtClean="0">
            <a:solidFill>
              <a:schemeClr val="bg1">
                <a:lumMod val="75000"/>
              </a:schemeClr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MS936_SQL_Server_2008_R2_DPE_Template_final</Template>
  <TotalTime>24604</TotalTime>
  <Words>2517</Words>
  <Application>Microsoft Office PowerPoint</Application>
  <PresentationFormat>On-screen Show (4:3)</PresentationFormat>
  <Paragraphs>459</Paragraphs>
  <Slides>44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Master</vt:lpstr>
      <vt:lpstr>PowerPoint Presentation</vt:lpstr>
      <vt:lpstr>Life after Blue Screen of Death ..κι όμως υπάρχει</vt:lpstr>
      <vt:lpstr>BSODs</vt:lpstr>
      <vt:lpstr>BSODs</vt:lpstr>
      <vt:lpstr>BSOD: Γιατί;</vt:lpstr>
      <vt:lpstr>BSODs: Γιατί;</vt:lpstr>
      <vt:lpstr>BSODs: Under the hood</vt:lpstr>
      <vt:lpstr>BSODs: Under the hood</vt:lpstr>
      <vt:lpstr>BSODs: Under the hood</vt:lpstr>
      <vt:lpstr>BSODs: Under the hood</vt:lpstr>
      <vt:lpstr>BSODs: Under the hood</vt:lpstr>
      <vt:lpstr>BSODs: Page File</vt:lpstr>
      <vt:lpstr>BSODs: Page File</vt:lpstr>
      <vt:lpstr>BSODs: Page File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</vt:lpstr>
      <vt:lpstr>BSODs: Troubleshooting Software</vt:lpstr>
      <vt:lpstr>BSODs: Troubleshooting Software</vt:lpstr>
      <vt:lpstr>BSODs: Troubleshooting Software</vt:lpstr>
      <vt:lpstr>BSODs: Troubleshooting Software</vt:lpstr>
      <vt:lpstr>BSODs: Troubleshooting Software</vt:lpstr>
      <vt:lpstr>BSODs: Last but not least</vt:lpstr>
      <vt:lpstr>BSODs: References</vt:lpstr>
      <vt:lpstr>PowerPoint Presentation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Adventure Works Racing Community</dc:title>
  <dc:creator>rdoherty</dc:creator>
  <dc:description>Adventure Works Racing Community is a demo that highlights some of the new capabilities of SQL Server 2008 such as Spatial, FILESTREAM and Data Mining.
    This presentation is provided as a useful resource to show the main architectural concepts shown in the Adventure Works Racing Community demo.
by rdoherty</dc:description>
  <cp:lastModifiedBy>Gi0</cp:lastModifiedBy>
  <cp:revision>1391</cp:revision>
  <cp:lastPrinted>2011-09-16T21:37:02Z</cp:lastPrinted>
  <dcterms:created xsi:type="dcterms:W3CDTF">2010-01-11T15:16:58Z</dcterms:created>
  <dcterms:modified xsi:type="dcterms:W3CDTF">2012-11-29T11:14:09Z</dcterms:modified>
  <cp:version>1.0</cp:version>
</cp:coreProperties>
</file>